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4" r:id="rId2"/>
    <p:sldId id="257" r:id="rId3"/>
    <p:sldId id="258" r:id="rId4"/>
    <p:sldId id="259" r:id="rId5"/>
    <p:sldId id="260" r:id="rId6"/>
    <p:sldId id="261" r:id="rId7"/>
    <p:sldId id="262" r:id="rId8"/>
    <p:sldId id="263" r:id="rId9"/>
    <p:sldId id="285" r:id="rId10"/>
    <p:sldId id="286" r:id="rId11"/>
    <p:sldId id="264" r:id="rId12"/>
    <p:sldId id="265" r:id="rId13"/>
    <p:sldId id="266" r:id="rId14"/>
    <p:sldId id="288" r:id="rId15"/>
    <p:sldId id="287" r:id="rId16"/>
    <p:sldId id="267" r:id="rId17"/>
    <p:sldId id="268" r:id="rId18"/>
    <p:sldId id="269" r:id="rId19"/>
    <p:sldId id="270" r:id="rId20"/>
    <p:sldId id="271" r:id="rId21"/>
    <p:sldId id="272" r:id="rId22"/>
    <p:sldId id="273" r:id="rId23"/>
    <p:sldId id="274"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71C961-E055-47EC-A4EA-446A95362A70}" type="datetimeFigureOut">
              <a:rPr lang="en-AU" smtClean="0"/>
              <a:t>22/06/2026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21453A-6EF4-41AC-902A-8552CEE5287A}" type="slidenum">
              <a:rPr lang="en-AU" smtClean="0"/>
              <a:t>‹#›</a:t>
            </a:fld>
            <a:endParaRPr lang="en-AU"/>
          </a:p>
        </p:txBody>
      </p:sp>
    </p:spTree>
    <p:extLst>
      <p:ext uri="{BB962C8B-B14F-4D97-AF65-F5344CB8AC3E}">
        <p14:creationId xmlns:p14="http://schemas.microsoft.com/office/powerpoint/2010/main" val="2818981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E21453A-6EF4-41AC-902A-8552CEE5287A}" type="slidenum">
              <a:rPr lang="en-AU" smtClean="0"/>
              <a:t>6</a:t>
            </a:fld>
            <a:endParaRPr lang="en-AU"/>
          </a:p>
        </p:txBody>
      </p:sp>
    </p:spTree>
    <p:extLst>
      <p:ext uri="{BB962C8B-B14F-4D97-AF65-F5344CB8AC3E}">
        <p14:creationId xmlns:p14="http://schemas.microsoft.com/office/powerpoint/2010/main" val="3252310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A2F18-FB53-7C33-0FEF-475E2C3B67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41B18F18-9947-67FD-FB45-200D86A100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91077A9B-ABD0-25DD-A9EA-19FF51240955}"/>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5" name="Footer Placeholder 4">
            <a:extLst>
              <a:ext uri="{FF2B5EF4-FFF2-40B4-BE49-F238E27FC236}">
                <a16:creationId xmlns:a16="http://schemas.microsoft.com/office/drawing/2014/main" id="{CC8B0850-4445-BA84-C121-30E3FCAF859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53549FB-1AE2-2947-4A8E-2BE8170637CE}"/>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3075478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254A9-6942-2045-A29C-78F9E4BE4D17}"/>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8098B2B-AA00-5B6C-A953-E8D4052B3A1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095913C-7050-48EE-6C4B-AE05B5ADC2AE}"/>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5" name="Footer Placeholder 4">
            <a:extLst>
              <a:ext uri="{FF2B5EF4-FFF2-40B4-BE49-F238E27FC236}">
                <a16:creationId xmlns:a16="http://schemas.microsoft.com/office/drawing/2014/main" id="{89365329-3768-B2A2-221F-A8D6A99E519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AAFD1D4-4695-DD62-57DA-A98CC5F3B85D}"/>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3722105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EFF5DF-70C9-934A-892F-566E0CD9B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9214E60-4603-6BF6-F51E-6A3E8BE78A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BCC05B2-494A-CFEC-F089-BA8E6110F89A}"/>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5" name="Footer Placeholder 4">
            <a:extLst>
              <a:ext uri="{FF2B5EF4-FFF2-40B4-BE49-F238E27FC236}">
                <a16:creationId xmlns:a16="http://schemas.microsoft.com/office/drawing/2014/main" id="{A50A8DA6-38D6-B627-915D-840B1DFBF73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0605757-F385-9438-478A-8157B40C4EFD}"/>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1583532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338C0-9C1A-6DEA-9138-10997332F73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5F6A263-B878-55FF-6E5F-335BBB5CC5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6028642-5A16-5C3F-70A5-B36E9E742A08}"/>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5" name="Footer Placeholder 4">
            <a:extLst>
              <a:ext uri="{FF2B5EF4-FFF2-40B4-BE49-F238E27FC236}">
                <a16:creationId xmlns:a16="http://schemas.microsoft.com/office/drawing/2014/main" id="{DFA2DF47-4B37-1397-FED8-4B652323FE0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8D48085-2D44-8713-7731-B1473D3B357D}"/>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2153022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F9F8A-3C50-D4ED-E420-1AE4CE568B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46A5917-E6B5-54E5-FE60-9ED32006425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706050-FA1F-63B6-BF0B-E291A9835071}"/>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5" name="Footer Placeholder 4">
            <a:extLst>
              <a:ext uri="{FF2B5EF4-FFF2-40B4-BE49-F238E27FC236}">
                <a16:creationId xmlns:a16="http://schemas.microsoft.com/office/drawing/2014/main" id="{F1BDFE02-CD19-31E5-E467-1AC66A68713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1A9A0546-F9A3-6A59-0E88-DF9598583ADD}"/>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1033902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216FC-F254-CA0B-2EE3-475F5B03E6B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02ADE6A-8D57-E3BB-8C04-C53922DEC96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6FEF79AF-C479-16DD-257E-A8104A615B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3FDFEBB7-2CAC-B3AF-9F09-3331534D4449}"/>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6" name="Footer Placeholder 5">
            <a:extLst>
              <a:ext uri="{FF2B5EF4-FFF2-40B4-BE49-F238E27FC236}">
                <a16:creationId xmlns:a16="http://schemas.microsoft.com/office/drawing/2014/main" id="{3EE118BE-C18F-71BA-1616-9E77B9BCD97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7278BD8-343B-8D4C-08AD-290F530E2B42}"/>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166120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A2BAA-C9BE-3698-132D-8AA3127792A2}"/>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74DACBF-57F0-1DEB-EE33-3A9CB2FFC7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74CA50-4B47-3A51-D2C0-A7247F6EF63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CA01094-A223-5053-81DF-331E19BA23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6C3E19-9286-2D58-A565-F574965C12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8152BC52-7A65-382D-82CB-2F1B87C39300}"/>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8" name="Footer Placeholder 7">
            <a:extLst>
              <a:ext uri="{FF2B5EF4-FFF2-40B4-BE49-F238E27FC236}">
                <a16:creationId xmlns:a16="http://schemas.microsoft.com/office/drawing/2014/main" id="{F7754327-D13C-7982-98ED-D81AB0DAC3D6}"/>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A994C16-6DAA-4B96-7BA0-EAB0C8F49B95}"/>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134539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35B1B-8190-30FB-D492-71A7D338103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8D93CE3-3120-2555-523B-199F8E334F94}"/>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4" name="Footer Placeholder 3">
            <a:extLst>
              <a:ext uri="{FF2B5EF4-FFF2-40B4-BE49-F238E27FC236}">
                <a16:creationId xmlns:a16="http://schemas.microsoft.com/office/drawing/2014/main" id="{C5A5E0C0-15F9-67CB-2353-FD9610CBF41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1CD5C007-4CED-A571-A752-9A0A12228AC2}"/>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833421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DE70FD-3618-C2D3-9EDA-F7AD76FB5AF2}"/>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3" name="Footer Placeholder 2">
            <a:extLst>
              <a:ext uri="{FF2B5EF4-FFF2-40B4-BE49-F238E27FC236}">
                <a16:creationId xmlns:a16="http://schemas.microsoft.com/office/drawing/2014/main" id="{07861A6D-E3C1-8BFB-5320-487BB2FE3BBD}"/>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DE8287CE-79A1-BFA7-C43A-62C029C0B5D9}"/>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266787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798A8-D887-F5DE-97AE-EDCEC6C6CE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7A4187-4BB7-1A6F-E12D-7A94F3857E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860165CA-BB17-9E59-94D9-7E44324AED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DE8210-F850-01D5-A86D-4D9FD770C723}"/>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6" name="Footer Placeholder 5">
            <a:extLst>
              <a:ext uri="{FF2B5EF4-FFF2-40B4-BE49-F238E27FC236}">
                <a16:creationId xmlns:a16="http://schemas.microsoft.com/office/drawing/2014/main" id="{0FEBF76A-E0E0-A5BD-3A4F-84FC4040BDA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C3CF3A8-1860-A89C-AE94-0D342549F502}"/>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1743972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85E7-77AE-E13C-7A46-D7CB34B809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93B0053C-B66A-BBAB-C0D5-BDCF4FB854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A83CC2A-70DA-4E02-B59F-7D94EA6B99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3AB0A4-2EA4-8AD9-6013-20EEA5A3211C}"/>
              </a:ext>
            </a:extLst>
          </p:cNvPr>
          <p:cNvSpPr>
            <a:spLocks noGrp="1"/>
          </p:cNvSpPr>
          <p:nvPr>
            <p:ph type="dt" sz="half" idx="10"/>
          </p:nvPr>
        </p:nvSpPr>
        <p:spPr/>
        <p:txBody>
          <a:bodyPr/>
          <a:lstStyle/>
          <a:p>
            <a:fld id="{7F18DDC5-D502-49AD-8366-B40940BCD1DD}" type="datetimeFigureOut">
              <a:rPr lang="en-AU" smtClean="0"/>
              <a:t>22/06/2026</a:t>
            </a:fld>
            <a:endParaRPr lang="en-AU"/>
          </a:p>
        </p:txBody>
      </p:sp>
      <p:sp>
        <p:nvSpPr>
          <p:cNvPr id="6" name="Footer Placeholder 5">
            <a:extLst>
              <a:ext uri="{FF2B5EF4-FFF2-40B4-BE49-F238E27FC236}">
                <a16:creationId xmlns:a16="http://schemas.microsoft.com/office/drawing/2014/main" id="{C5823609-3D34-5AE1-0EFD-3F64466ACED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80BF9517-DBCA-4F4B-4C13-69F44C9A68D0}"/>
              </a:ext>
            </a:extLst>
          </p:cNvPr>
          <p:cNvSpPr>
            <a:spLocks noGrp="1"/>
          </p:cNvSpPr>
          <p:nvPr>
            <p:ph type="sldNum" sz="quarter" idx="12"/>
          </p:nvPr>
        </p:nvSpPr>
        <p:spPr/>
        <p:txBody>
          <a:bodyPr/>
          <a:lstStyle/>
          <a:p>
            <a:fld id="{0128E58E-425E-4BE0-B599-D80EC27858AD}" type="slidenum">
              <a:rPr lang="en-AU" smtClean="0"/>
              <a:t>‹#›</a:t>
            </a:fld>
            <a:endParaRPr lang="en-AU"/>
          </a:p>
        </p:txBody>
      </p:sp>
    </p:spTree>
    <p:extLst>
      <p:ext uri="{BB962C8B-B14F-4D97-AF65-F5344CB8AC3E}">
        <p14:creationId xmlns:p14="http://schemas.microsoft.com/office/powerpoint/2010/main" val="3115336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FCE523-54EB-338F-D56A-75244EBAA2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A24CD77-332D-A43A-DD6F-2CC28B4E0C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D4C21D-DFE5-7A79-A244-F0E6C37A109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F18DDC5-D502-49AD-8366-B40940BCD1DD}" type="datetimeFigureOut">
              <a:rPr lang="en-AU" smtClean="0"/>
              <a:t>22/06/2026</a:t>
            </a:fld>
            <a:endParaRPr lang="en-AU"/>
          </a:p>
        </p:txBody>
      </p:sp>
      <p:sp>
        <p:nvSpPr>
          <p:cNvPr id="5" name="Footer Placeholder 4">
            <a:extLst>
              <a:ext uri="{FF2B5EF4-FFF2-40B4-BE49-F238E27FC236}">
                <a16:creationId xmlns:a16="http://schemas.microsoft.com/office/drawing/2014/main" id="{F66455AD-513C-5CFE-0AF0-5F355017FF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92B089D0-4B58-D16A-8CB0-A255ABB4A7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128E58E-425E-4BE0-B599-D80EC27858AD}" type="slidenum">
              <a:rPr lang="en-AU" smtClean="0"/>
              <a:t>‹#›</a:t>
            </a:fld>
            <a:endParaRPr lang="en-AU"/>
          </a:p>
        </p:txBody>
      </p:sp>
    </p:spTree>
    <p:extLst>
      <p:ext uri="{BB962C8B-B14F-4D97-AF65-F5344CB8AC3E}">
        <p14:creationId xmlns:p14="http://schemas.microsoft.com/office/powerpoint/2010/main" val="2669883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9news.com.au/malcolm-turnbull" TargetMode="Externa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2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hyperlink" Target="https://ipan.org.au/public-call-to-the-australian-governmen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9A13B-3714-F371-6A4C-C6BE5EF5F3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C35E6C8-6F5A-4F18-826A-E557EBAB08C5}"/>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7A3EFA92-AFF5-903F-91C3-5ED81B27CA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989" y="597156"/>
            <a:ext cx="1544876" cy="1393329"/>
          </a:xfrm>
          <a:prstGeom prst="rect">
            <a:avLst/>
          </a:prstGeom>
        </p:spPr>
      </p:pic>
      <p:sp>
        <p:nvSpPr>
          <p:cNvPr id="4" name="TextBox 3">
            <a:extLst>
              <a:ext uri="{FF2B5EF4-FFF2-40B4-BE49-F238E27FC236}">
                <a16:creationId xmlns:a16="http://schemas.microsoft.com/office/drawing/2014/main" id="{BFFE1787-AAB2-1EBB-DA28-865E84F330CB}"/>
              </a:ext>
            </a:extLst>
          </p:cNvPr>
          <p:cNvSpPr txBox="1"/>
          <p:nvPr/>
        </p:nvSpPr>
        <p:spPr>
          <a:xfrm>
            <a:off x="1716065" y="3670126"/>
            <a:ext cx="9006214" cy="2062103"/>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The AUKUS Security Pact between Australia, the UK and the US undermines our sovereignty and will lead us into yet another unnecessary and disastrous US war</a:t>
            </a:r>
            <a:endParaRPr lang="en-AU" sz="3200" b="1" dirty="0">
              <a:solidFill>
                <a:srgbClr val="FF0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33D0B3B-658B-7DC0-5F14-6B99CBB5B963}"/>
              </a:ext>
            </a:extLst>
          </p:cNvPr>
          <p:cNvSpPr txBox="1"/>
          <p:nvPr/>
        </p:nvSpPr>
        <p:spPr>
          <a:xfrm>
            <a:off x="2893512" y="5732229"/>
            <a:ext cx="5611661" cy="584775"/>
          </a:xfrm>
          <a:prstGeom prst="rect">
            <a:avLst/>
          </a:prstGeom>
          <a:noFill/>
        </p:spPr>
        <p:txBody>
          <a:bodyPr wrap="square" rtlCol="0">
            <a:spAutoFit/>
          </a:bodyPr>
          <a:lstStyle/>
          <a:p>
            <a:r>
              <a:rPr lang="en-AU" sz="3200" b="1" dirty="0">
                <a:solidFill>
                  <a:srgbClr val="0070C0"/>
                </a:solidFill>
                <a:latin typeface="Arial" panose="020B0604020202020204" pitchFamily="34" charset="0"/>
                <a:cs typeface="Arial" panose="020B0604020202020204" pitchFamily="34" charset="0"/>
              </a:rPr>
              <a:t>             An explainer</a:t>
            </a:r>
          </a:p>
        </p:txBody>
      </p:sp>
      <p:pic>
        <p:nvPicPr>
          <p:cNvPr id="5" name="Picture 4">
            <a:extLst>
              <a:ext uri="{FF2B5EF4-FFF2-40B4-BE49-F238E27FC236}">
                <a16:creationId xmlns:a16="http://schemas.microsoft.com/office/drawing/2014/main" id="{71F43706-AF3C-B46E-DC07-F82FD77C115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357587" y="473947"/>
            <a:ext cx="2947256" cy="2955053"/>
          </a:xfrm>
          <a:prstGeom prst="rect">
            <a:avLst/>
          </a:prstGeom>
        </p:spPr>
      </p:pic>
    </p:spTree>
    <p:extLst>
      <p:ext uri="{BB962C8B-B14F-4D97-AF65-F5344CB8AC3E}">
        <p14:creationId xmlns:p14="http://schemas.microsoft.com/office/powerpoint/2010/main" val="512192651"/>
      </p:ext>
    </p:extLst>
  </p:cSld>
  <p:clrMapOvr>
    <a:masterClrMapping/>
  </p:clrMapOvr>
  <mc:AlternateContent xmlns:mc="http://schemas.openxmlformats.org/markup-compatibility/2006" xmlns:p14="http://schemas.microsoft.com/office/powerpoint/2010/main">
    <mc:Choice Requires="p14">
      <p:transition spd="med" p14:dur="700" advClick="0" advTm="4743">
        <p:fade/>
      </p:transition>
    </mc:Choice>
    <mc:Fallback xmlns="">
      <p:transition spd="med" advClick="0" advTm="4743">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EA90D-56D5-9AD1-B116-18168955F7B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9D28553-61D9-6EB9-F3E3-1B21BECB16D5}"/>
              </a:ext>
            </a:extLst>
          </p:cNvPr>
          <p:cNvSpPr txBox="1"/>
          <p:nvPr/>
        </p:nvSpPr>
        <p:spPr>
          <a:xfrm>
            <a:off x="296449" y="3941519"/>
            <a:ext cx="11599101" cy="2308324"/>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The Australian healthcare system is facing a multifaceted crisis that requires urgent attention and reform to ensure the delivery of essential healthcare services to all Australians. For example, only three of 201 hospitals are delivering care within the recommended time frame. The AMA has called for a new national plan to address the backlog of surgeries and the need for increased hospital capacity.  Some of that $375 billion on nuclear subs could be better spent on urgent hospital needs.</a:t>
            </a:r>
          </a:p>
        </p:txBody>
      </p:sp>
      <p:sp>
        <p:nvSpPr>
          <p:cNvPr id="6" name="TextBox 5">
            <a:extLst>
              <a:ext uri="{FF2B5EF4-FFF2-40B4-BE49-F238E27FC236}">
                <a16:creationId xmlns:a16="http://schemas.microsoft.com/office/drawing/2014/main" id="{CF23CB11-8FF6-AA2A-3FCB-8E36698E609C}"/>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39CCC0BA-ECBF-AC37-4170-AED5791879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3" name="Picture 2">
            <a:extLst>
              <a:ext uri="{FF2B5EF4-FFF2-40B4-BE49-F238E27FC236}">
                <a16:creationId xmlns:a16="http://schemas.microsoft.com/office/drawing/2014/main" id="{9960576A-8571-9472-79D0-21645BD9713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35404" y="333035"/>
            <a:ext cx="5770046" cy="3498450"/>
          </a:xfrm>
          <a:prstGeom prst="rect">
            <a:avLst/>
          </a:prstGeom>
        </p:spPr>
      </p:pic>
    </p:spTree>
    <p:extLst>
      <p:ext uri="{BB962C8B-B14F-4D97-AF65-F5344CB8AC3E}">
        <p14:creationId xmlns:p14="http://schemas.microsoft.com/office/powerpoint/2010/main" val="1344656666"/>
      </p:ext>
    </p:extLst>
  </p:cSld>
  <p:clrMapOvr>
    <a:masterClrMapping/>
  </p:clrMapOvr>
  <mc:AlternateContent xmlns:mc="http://schemas.openxmlformats.org/markup-compatibility/2006" xmlns:p14="http://schemas.microsoft.com/office/powerpoint/2010/main">
    <mc:Choice Requires="p14">
      <p:transition spd="slow" p14:dur="2000" advTm="26999"/>
    </mc:Choice>
    <mc:Fallback xmlns="">
      <p:transition spd="slow" advTm="26999"/>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CE6DA-30F5-EC87-9578-00C51A1D0F04}"/>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C1A3184-0E1C-5D7F-E21B-40F4B4B1D5CE}"/>
              </a:ext>
            </a:extLst>
          </p:cNvPr>
          <p:cNvSpPr txBox="1"/>
          <p:nvPr/>
        </p:nvSpPr>
        <p:spPr>
          <a:xfrm>
            <a:off x="818367" y="5060516"/>
            <a:ext cx="11169041" cy="584775"/>
          </a:xfrm>
          <a:prstGeom prst="rect">
            <a:avLst/>
          </a:prstGeom>
          <a:noFill/>
        </p:spPr>
        <p:txBody>
          <a:bodyPr wrap="square" rtlCol="0">
            <a:spAutoFit/>
          </a:bodyPr>
          <a:lstStyle/>
          <a:p>
            <a:pPr lvl="0"/>
            <a:r>
              <a:rPr lang="en-AU" sz="3200" dirty="0"/>
              <a:t>       What are the implications of  AUKUS Pillar II for us ?</a:t>
            </a:r>
            <a:endParaRPr lang="en-AU" sz="3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5DE064D-77E6-D31F-2EFD-102153009A14}"/>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 </a:t>
            </a:r>
          </a:p>
        </p:txBody>
      </p:sp>
      <p:pic>
        <p:nvPicPr>
          <p:cNvPr id="8" name="Picture 7" descr="A close-up of a globe&#10;&#10;AI-generated content may be incorrect.">
            <a:extLst>
              <a:ext uri="{FF2B5EF4-FFF2-40B4-BE49-F238E27FC236}">
                <a16:creationId xmlns:a16="http://schemas.microsoft.com/office/drawing/2014/main" id="{0FE4AA12-E725-AB87-E2BE-133A06D7C2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sp>
        <p:nvSpPr>
          <p:cNvPr id="2" name="TextBox 1">
            <a:extLst>
              <a:ext uri="{FF2B5EF4-FFF2-40B4-BE49-F238E27FC236}">
                <a16:creationId xmlns:a16="http://schemas.microsoft.com/office/drawing/2014/main" id="{5771B5D5-54AD-24AD-E105-ACD4F0407D19}"/>
              </a:ext>
            </a:extLst>
          </p:cNvPr>
          <p:cNvSpPr txBox="1"/>
          <p:nvPr/>
        </p:nvSpPr>
        <p:spPr>
          <a:xfrm>
            <a:off x="2354894" y="3858016"/>
            <a:ext cx="7590772"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                AUKUS Pillar II</a:t>
            </a:r>
            <a:endParaRPr lang="en-AU" sz="3200" b="1" dirty="0">
              <a:latin typeface="Arial" panose="020B0604020202020204" pitchFamily="34" charset="0"/>
              <a:cs typeface="Arial" panose="020B0604020202020204" pitchFamily="34" charset="0"/>
            </a:endParaRPr>
          </a:p>
        </p:txBody>
      </p:sp>
      <p:pic>
        <p:nvPicPr>
          <p:cNvPr id="10" name="Picture 9" descr="Flags on the same surface&#10;&#10;AI-generated content may be incorrect.">
            <a:extLst>
              <a:ext uri="{FF2B5EF4-FFF2-40B4-BE49-F238E27FC236}">
                <a16:creationId xmlns:a16="http://schemas.microsoft.com/office/drawing/2014/main" id="{1AD025AB-099A-CF5E-DDD1-EC4F101A89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8003" y="380188"/>
            <a:ext cx="4922562" cy="3048812"/>
          </a:xfrm>
          <a:prstGeom prst="rect">
            <a:avLst/>
          </a:prstGeom>
        </p:spPr>
      </p:pic>
    </p:spTree>
    <p:extLst>
      <p:ext uri="{BB962C8B-B14F-4D97-AF65-F5344CB8AC3E}">
        <p14:creationId xmlns:p14="http://schemas.microsoft.com/office/powerpoint/2010/main" val="1956314769"/>
      </p:ext>
    </p:extLst>
  </p:cSld>
  <p:clrMapOvr>
    <a:masterClrMapping/>
  </p:clrMapOvr>
  <mc:AlternateContent xmlns:mc="http://schemas.openxmlformats.org/markup-compatibility/2006" xmlns:p14="http://schemas.microsoft.com/office/powerpoint/2010/main">
    <mc:Choice Requires="p14">
      <p:transition spd="slow" p14:dur="2000" advTm="8947"/>
    </mc:Choice>
    <mc:Fallback xmlns="">
      <p:transition spd="slow" advTm="8947"/>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66B56-E1C5-A4F4-EAA9-7ACC351F338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8B0912D-4AB4-5A2D-4D48-5CA9328BFD4A}"/>
              </a:ext>
            </a:extLst>
          </p:cNvPr>
          <p:cNvSpPr txBox="1"/>
          <p:nvPr/>
        </p:nvSpPr>
        <p:spPr>
          <a:xfrm>
            <a:off x="638827" y="4221271"/>
            <a:ext cx="11348581" cy="2246769"/>
          </a:xfrm>
          <a:prstGeom prst="rect">
            <a:avLst/>
          </a:prstGeom>
          <a:noFill/>
        </p:spPr>
        <p:txBody>
          <a:bodyPr wrap="square" rtlCol="0">
            <a:spAutoFit/>
          </a:bodyPr>
          <a:lstStyle/>
          <a:p>
            <a:r>
              <a:rPr lang="en-AU" sz="2800" dirty="0">
                <a:latin typeface="Arial" panose="020B0604020202020204" pitchFamily="34" charset="0"/>
                <a:cs typeface="Arial" panose="020B0604020202020204" pitchFamily="34" charset="0"/>
              </a:rPr>
              <a:t>Pillar 2 of AUKUS is based on Australia developing, in conjunction with the United States and for military use, the new discoveries in quantum physics, artificial intelligence (AI), hypersonic missiles, electronic warfare, advanced computing (cyber), and unmanned undersea vehicles (robot submarines).</a:t>
            </a:r>
          </a:p>
        </p:txBody>
      </p:sp>
      <p:sp>
        <p:nvSpPr>
          <p:cNvPr id="6" name="TextBox 5">
            <a:extLst>
              <a:ext uri="{FF2B5EF4-FFF2-40B4-BE49-F238E27FC236}">
                <a16:creationId xmlns:a16="http://schemas.microsoft.com/office/drawing/2014/main" id="{502E5752-68F7-F082-451B-C0464B4A7D98}"/>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AB734545-C9AF-3768-9E23-FE52A9A4E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4" name="Picture 3">
            <a:extLst>
              <a:ext uri="{FF2B5EF4-FFF2-40B4-BE49-F238E27FC236}">
                <a16:creationId xmlns:a16="http://schemas.microsoft.com/office/drawing/2014/main" id="{51A3E9B0-2172-B06E-7CBC-DA2394888C7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857607" y="513567"/>
            <a:ext cx="5885560" cy="3255142"/>
          </a:xfrm>
          <a:prstGeom prst="rect">
            <a:avLst/>
          </a:prstGeom>
        </p:spPr>
      </p:pic>
    </p:spTree>
    <p:extLst>
      <p:ext uri="{BB962C8B-B14F-4D97-AF65-F5344CB8AC3E}">
        <p14:creationId xmlns:p14="http://schemas.microsoft.com/office/powerpoint/2010/main" val="2818014715"/>
      </p:ext>
    </p:extLst>
  </p:cSld>
  <p:clrMapOvr>
    <a:masterClrMapping/>
  </p:clrMapOvr>
  <mc:AlternateContent xmlns:mc="http://schemas.openxmlformats.org/markup-compatibility/2006" xmlns:p14="http://schemas.microsoft.com/office/powerpoint/2010/main">
    <mc:Choice Requires="p14">
      <p:transition spd="slow" p14:dur="2000" advTm="14493"/>
    </mc:Choice>
    <mc:Fallback xmlns="">
      <p:transition spd="slow" advTm="14493"/>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B4288-2090-E574-B406-E1A5E4F247C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79E1DF7-F6B2-3129-3CDE-A6CDE490E22A}"/>
              </a:ext>
            </a:extLst>
          </p:cNvPr>
          <p:cNvSpPr txBox="1"/>
          <p:nvPr/>
        </p:nvSpPr>
        <p:spPr>
          <a:xfrm>
            <a:off x="1210849" y="4492519"/>
            <a:ext cx="11014553" cy="1815882"/>
          </a:xfrm>
          <a:prstGeom prst="rect">
            <a:avLst/>
          </a:prstGeom>
          <a:noFill/>
        </p:spPr>
        <p:txBody>
          <a:bodyPr wrap="square" rtlCol="0">
            <a:spAutoFit/>
          </a:bodyPr>
          <a:lstStyle/>
          <a:p>
            <a:r>
              <a:rPr lang="en-AU" sz="2800" dirty="0">
                <a:latin typeface="Arial" panose="020B0604020202020204" pitchFamily="34" charset="0"/>
                <a:cs typeface="Arial" panose="020B0604020202020204" pitchFamily="34" charset="0"/>
              </a:rPr>
              <a:t>AUKUS Pillar II means an expansion of the military-industrial complex in Australia dominated by US and other foreign corporations sucking up scarce Australian public funds as well as private capital, to expand.</a:t>
            </a:r>
          </a:p>
        </p:txBody>
      </p:sp>
      <p:sp>
        <p:nvSpPr>
          <p:cNvPr id="6" name="TextBox 5">
            <a:extLst>
              <a:ext uri="{FF2B5EF4-FFF2-40B4-BE49-F238E27FC236}">
                <a16:creationId xmlns:a16="http://schemas.microsoft.com/office/drawing/2014/main" id="{F99BE6DD-5725-1C19-1769-F28D7F270287}"/>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D3C8E9E9-F21B-111E-5D87-9F871CAF32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4" name="Picture 3">
            <a:extLst>
              <a:ext uri="{FF2B5EF4-FFF2-40B4-BE49-F238E27FC236}">
                <a16:creationId xmlns:a16="http://schemas.microsoft.com/office/drawing/2014/main" id="{185CFAD3-07BF-4937-C32F-E736C798E12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17904" y="513567"/>
            <a:ext cx="5917458" cy="3684456"/>
          </a:xfrm>
          <a:prstGeom prst="rect">
            <a:avLst/>
          </a:prstGeom>
        </p:spPr>
      </p:pic>
      <p:sp>
        <p:nvSpPr>
          <p:cNvPr id="3" name="TextBox 2">
            <a:extLst>
              <a:ext uri="{FF2B5EF4-FFF2-40B4-BE49-F238E27FC236}">
                <a16:creationId xmlns:a16="http://schemas.microsoft.com/office/drawing/2014/main" id="{1FDE3B5D-7F4E-50C5-30D1-7E4413A97364}"/>
              </a:ext>
            </a:extLst>
          </p:cNvPr>
          <p:cNvSpPr txBox="1"/>
          <p:nvPr/>
        </p:nvSpPr>
        <p:spPr>
          <a:xfrm>
            <a:off x="2442575" y="4559474"/>
            <a:ext cx="7002050" cy="400110"/>
          </a:xfrm>
          <a:prstGeom prst="rect">
            <a:avLst/>
          </a:prstGeom>
          <a:noFill/>
        </p:spPr>
        <p:txBody>
          <a:bodyPr wrap="square" rtlCol="0">
            <a:spAutoFit/>
          </a:bodyPr>
          <a:lstStyle/>
          <a:p>
            <a:r>
              <a:rPr lang="en-AU"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75054464"/>
      </p:ext>
    </p:extLst>
  </p:cSld>
  <p:clrMapOvr>
    <a:masterClrMapping/>
  </p:clrMapOvr>
  <mc:AlternateContent xmlns:mc="http://schemas.openxmlformats.org/markup-compatibility/2006" xmlns:p14="http://schemas.microsoft.com/office/powerpoint/2010/main">
    <mc:Choice Requires="p14">
      <p:transition spd="slow" p14:dur="2000" advTm="20769"/>
    </mc:Choice>
    <mc:Fallback xmlns="">
      <p:transition spd="slow" advTm="2076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7635F-FCB2-D661-5EAD-A1C99263C0D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32E2240-1CC4-0E45-2C52-AF61FA60BE17}"/>
              </a:ext>
            </a:extLst>
          </p:cNvPr>
          <p:cNvSpPr txBox="1"/>
          <p:nvPr/>
        </p:nvSpPr>
        <p:spPr>
          <a:xfrm>
            <a:off x="889349" y="4198023"/>
            <a:ext cx="10860066" cy="2246769"/>
          </a:xfrm>
          <a:prstGeom prst="rect">
            <a:avLst/>
          </a:prstGeom>
          <a:noFill/>
        </p:spPr>
        <p:txBody>
          <a:bodyPr wrap="square" rtlCol="0">
            <a:spAutoFit/>
          </a:bodyPr>
          <a:lstStyle/>
          <a:p>
            <a:r>
              <a:rPr lang="en-AU" sz="2800" dirty="0">
                <a:latin typeface="Arial" panose="020B0604020202020204" pitchFamily="34" charset="0"/>
                <a:cs typeface="Arial" panose="020B0604020202020204" pitchFamily="34" charset="0"/>
              </a:rPr>
              <a:t>Under Pillar II, Pat Conroy has signed an agreement with the US Department of War and Lockheed Martin for Australia to manufacture 4,000 precision strike guided multiple launch rocket system missiles, a proportion of which will go into the US war arsenal, at our </a:t>
            </a:r>
            <a:r>
              <a:rPr lang="en-AU" sz="2800" dirty="0" err="1">
                <a:latin typeface="Arial" panose="020B0604020202020204" pitchFamily="34" charset="0"/>
                <a:cs typeface="Arial" panose="020B0604020202020204" pitchFamily="34" charset="0"/>
              </a:rPr>
              <a:t>expence</a:t>
            </a:r>
            <a:r>
              <a:rPr lang="en-AU" sz="2800" dirty="0">
                <a:latin typeface="Arial" panose="020B0604020202020204" pitchFamily="34" charset="0"/>
                <a:cs typeface="Arial" panose="020B0604020202020204" pitchFamily="34" charset="0"/>
              </a:rPr>
              <a:t>.</a:t>
            </a:r>
          </a:p>
        </p:txBody>
      </p:sp>
      <p:sp>
        <p:nvSpPr>
          <p:cNvPr id="6" name="TextBox 5">
            <a:extLst>
              <a:ext uri="{FF2B5EF4-FFF2-40B4-BE49-F238E27FC236}">
                <a16:creationId xmlns:a16="http://schemas.microsoft.com/office/drawing/2014/main" id="{4EF92C1B-B55E-C35C-3B88-A9B650076166}"/>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AA495CB2-D62F-699F-E2E8-FC33235D9A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4" name="Picture 3">
            <a:extLst>
              <a:ext uri="{FF2B5EF4-FFF2-40B4-BE49-F238E27FC236}">
                <a16:creationId xmlns:a16="http://schemas.microsoft.com/office/drawing/2014/main" id="{C7710007-7AC9-5F89-B2D2-226A90F8818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56749" y="413208"/>
            <a:ext cx="5986835" cy="3673201"/>
          </a:xfrm>
          <a:prstGeom prst="rect">
            <a:avLst/>
          </a:prstGeom>
        </p:spPr>
      </p:pic>
      <p:sp>
        <p:nvSpPr>
          <p:cNvPr id="3" name="TextBox 2">
            <a:extLst>
              <a:ext uri="{FF2B5EF4-FFF2-40B4-BE49-F238E27FC236}">
                <a16:creationId xmlns:a16="http://schemas.microsoft.com/office/drawing/2014/main" id="{B5464154-B38F-18B3-A026-3F8CAC0B7B88}"/>
              </a:ext>
            </a:extLst>
          </p:cNvPr>
          <p:cNvSpPr txBox="1"/>
          <p:nvPr/>
        </p:nvSpPr>
        <p:spPr>
          <a:xfrm>
            <a:off x="2442575" y="4559474"/>
            <a:ext cx="7002050" cy="400110"/>
          </a:xfrm>
          <a:prstGeom prst="rect">
            <a:avLst/>
          </a:prstGeom>
          <a:noFill/>
        </p:spPr>
        <p:txBody>
          <a:bodyPr wrap="square" rtlCol="0">
            <a:spAutoFit/>
          </a:bodyPr>
          <a:lstStyle/>
          <a:p>
            <a:r>
              <a:rPr lang="en-AU"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803980976"/>
      </p:ext>
    </p:extLst>
  </p:cSld>
  <p:clrMapOvr>
    <a:masterClrMapping/>
  </p:clrMapOvr>
  <mc:AlternateContent xmlns:mc="http://schemas.openxmlformats.org/markup-compatibility/2006" xmlns:p14="http://schemas.microsoft.com/office/powerpoint/2010/main">
    <mc:Choice Requires="p14">
      <p:transition spd="slow" p14:dur="2000" advTm="20769"/>
    </mc:Choice>
    <mc:Fallback xmlns="">
      <p:transition spd="slow" advTm="20769"/>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39ECC-951B-ACF7-AE2A-8EB04DC74D6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E4F2C3F-6CC4-5D15-B845-8FA7B592484A}"/>
              </a:ext>
            </a:extLst>
          </p:cNvPr>
          <p:cNvSpPr txBox="1"/>
          <p:nvPr/>
        </p:nvSpPr>
        <p:spPr>
          <a:xfrm>
            <a:off x="764088" y="3564635"/>
            <a:ext cx="11135638" cy="3539430"/>
          </a:xfrm>
          <a:prstGeom prst="rect">
            <a:avLst/>
          </a:prstGeom>
          <a:noFill/>
        </p:spPr>
        <p:txBody>
          <a:bodyPr wrap="square" rtlCol="0">
            <a:spAutoFit/>
          </a:bodyPr>
          <a:lstStyle/>
          <a:p>
            <a:r>
              <a:rPr lang="en-AU" sz="2800" dirty="0">
                <a:latin typeface="Arial" panose="020B0604020202020204" pitchFamily="34" charset="0"/>
                <a:cs typeface="Arial" panose="020B0604020202020204" pitchFamily="34" charset="0"/>
              </a:rPr>
              <a:t>Australian </a:t>
            </a:r>
            <a:r>
              <a:rPr lang="en-US" sz="2800" dirty="0" err="1">
                <a:latin typeface="Arial" panose="020B0604020202020204" pitchFamily="34" charset="0"/>
                <a:cs typeface="Arial" panose="020B0604020202020204" pitchFamily="34" charset="0"/>
              </a:rPr>
              <a:t>defence</a:t>
            </a:r>
            <a:r>
              <a:rPr lang="en-US" sz="2800" dirty="0">
                <a:latin typeface="Arial" panose="020B0604020202020204" pitchFamily="34" charset="0"/>
                <a:cs typeface="Arial" panose="020B0604020202020204" pitchFamily="34" charset="0"/>
              </a:rPr>
              <a:t> industry will also be increasingly dominated by the big three US software corporations (which already dominate and surveil all of us), using massive data </a:t>
            </a:r>
            <a:r>
              <a:rPr lang="en-US" sz="2800" dirty="0" err="1">
                <a:latin typeface="Arial" panose="020B0604020202020204" pitchFamily="34" charset="0"/>
                <a:cs typeface="Arial" panose="020B0604020202020204" pitchFamily="34" charset="0"/>
              </a:rPr>
              <a:t>centres</a:t>
            </a:r>
            <a:r>
              <a:rPr lang="en-US" sz="2800" dirty="0">
                <a:latin typeface="Arial" panose="020B0604020202020204" pitchFamily="34" charset="0"/>
                <a:cs typeface="Arial" panose="020B0604020202020204" pitchFamily="34" charset="0"/>
              </a:rPr>
              <a:t> and military </a:t>
            </a:r>
            <a:r>
              <a:rPr lang="en-US" sz="2800" dirty="0" err="1">
                <a:latin typeface="Arial" panose="020B0604020202020204" pitchFamily="34" charset="0"/>
                <a:cs typeface="Arial" panose="020B0604020202020204" pitchFamily="34" charset="0"/>
              </a:rPr>
              <a:t>focussed</a:t>
            </a:r>
            <a:r>
              <a:rPr lang="en-US" sz="2800" dirty="0">
                <a:latin typeface="Arial" panose="020B0604020202020204" pitchFamily="34" charset="0"/>
                <a:cs typeface="Arial" panose="020B0604020202020204" pitchFamily="34" charset="0"/>
              </a:rPr>
              <a:t> artificial intelligence (AI) corporations such as Anduril and Palantir.   Young enthusiastic Australians will be seduced into developing software for killing instead of software for social benefit.</a:t>
            </a:r>
          </a:p>
          <a:p>
            <a:br>
              <a:rPr lang="en-US" sz="2800" dirty="0">
                <a:latin typeface="Arial" panose="020B0604020202020204" pitchFamily="34" charset="0"/>
                <a:cs typeface="Arial" panose="020B0604020202020204" pitchFamily="34" charset="0"/>
              </a:rPr>
            </a:br>
            <a:endParaRPr lang="en-AU"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9801ADA-5522-E05C-D91B-7678FCB93975}"/>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9EE61C18-C94E-616E-4F7D-CB8463753C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4" name="Picture 3">
            <a:extLst>
              <a:ext uri="{FF2B5EF4-FFF2-40B4-BE49-F238E27FC236}">
                <a16:creationId xmlns:a16="http://schemas.microsoft.com/office/drawing/2014/main" id="{A255EDC8-5B50-1C82-DF09-9748DCF637F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17904" y="326209"/>
            <a:ext cx="5917458" cy="3144706"/>
          </a:xfrm>
          <a:prstGeom prst="rect">
            <a:avLst/>
          </a:prstGeom>
        </p:spPr>
      </p:pic>
      <p:sp>
        <p:nvSpPr>
          <p:cNvPr id="3" name="TextBox 2">
            <a:extLst>
              <a:ext uri="{FF2B5EF4-FFF2-40B4-BE49-F238E27FC236}">
                <a16:creationId xmlns:a16="http://schemas.microsoft.com/office/drawing/2014/main" id="{56035C34-152B-5430-1106-221E29692CF3}"/>
              </a:ext>
            </a:extLst>
          </p:cNvPr>
          <p:cNvSpPr txBox="1"/>
          <p:nvPr/>
        </p:nvSpPr>
        <p:spPr>
          <a:xfrm>
            <a:off x="2442575" y="4559474"/>
            <a:ext cx="7002050" cy="400110"/>
          </a:xfrm>
          <a:prstGeom prst="rect">
            <a:avLst/>
          </a:prstGeom>
          <a:noFill/>
        </p:spPr>
        <p:txBody>
          <a:bodyPr wrap="square" rtlCol="0">
            <a:spAutoFit/>
          </a:bodyPr>
          <a:lstStyle/>
          <a:p>
            <a:r>
              <a:rPr lang="en-AU"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815510466"/>
      </p:ext>
    </p:extLst>
  </p:cSld>
  <p:clrMapOvr>
    <a:masterClrMapping/>
  </p:clrMapOvr>
  <mc:AlternateContent xmlns:mc="http://schemas.openxmlformats.org/markup-compatibility/2006" xmlns:p14="http://schemas.microsoft.com/office/powerpoint/2010/main">
    <mc:Choice Requires="p14">
      <p:transition spd="slow" p14:dur="2000" advTm="20769"/>
    </mc:Choice>
    <mc:Fallback xmlns="">
      <p:transition spd="slow" advTm="2076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C9069-3C04-8DD4-9768-8FA8D5C7CEB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A371127-CC83-D3AD-E90B-ED737ECA7A3C}"/>
              </a:ext>
            </a:extLst>
          </p:cNvPr>
          <p:cNvSpPr txBox="1"/>
          <p:nvPr/>
        </p:nvSpPr>
        <p:spPr>
          <a:xfrm>
            <a:off x="776614" y="4198023"/>
            <a:ext cx="10622071" cy="2246769"/>
          </a:xfrm>
          <a:prstGeom prst="rect">
            <a:avLst/>
          </a:prstGeom>
          <a:noFill/>
        </p:spPr>
        <p:txBody>
          <a:bodyPr wrap="square" rtlCol="0">
            <a:spAutoFit/>
          </a:bodyPr>
          <a:lstStyle/>
          <a:p>
            <a:r>
              <a:rPr lang="en-AU" sz="2800" dirty="0">
                <a:latin typeface="Arial" panose="020B0604020202020204" pitchFamily="34" charset="0"/>
                <a:cs typeface="Arial" panose="020B0604020202020204" pitchFamily="34" charset="0"/>
              </a:rPr>
              <a:t>Australian capital and research will be given to US military. The Pillar II focus on sharing technologies between partners means in practice a mostly one-way sharing that is towards the US and building up its war industry. So they will suck our brains for their benefit.</a:t>
            </a:r>
          </a:p>
        </p:txBody>
      </p:sp>
      <p:sp>
        <p:nvSpPr>
          <p:cNvPr id="6" name="TextBox 5">
            <a:extLst>
              <a:ext uri="{FF2B5EF4-FFF2-40B4-BE49-F238E27FC236}">
                <a16:creationId xmlns:a16="http://schemas.microsoft.com/office/drawing/2014/main" id="{6D63943B-4756-AD43-BEE0-83357A9084EE}"/>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454C4105-CD9B-8EBA-9DDA-334285285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4" name="Picture 3">
            <a:extLst>
              <a:ext uri="{FF2B5EF4-FFF2-40B4-BE49-F238E27FC236}">
                <a16:creationId xmlns:a16="http://schemas.microsoft.com/office/drawing/2014/main" id="{D71E2575-256A-5E52-DDBE-B9322E10782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21331" y="688931"/>
            <a:ext cx="5799903" cy="3294345"/>
          </a:xfrm>
          <a:prstGeom prst="rect">
            <a:avLst/>
          </a:prstGeom>
        </p:spPr>
      </p:pic>
    </p:spTree>
    <p:extLst>
      <p:ext uri="{BB962C8B-B14F-4D97-AF65-F5344CB8AC3E}">
        <p14:creationId xmlns:p14="http://schemas.microsoft.com/office/powerpoint/2010/main" val="494034662"/>
      </p:ext>
    </p:extLst>
  </p:cSld>
  <p:clrMapOvr>
    <a:masterClrMapping/>
  </p:clrMapOvr>
  <mc:AlternateContent xmlns:mc="http://schemas.openxmlformats.org/markup-compatibility/2006" xmlns:p14="http://schemas.microsoft.com/office/powerpoint/2010/main">
    <mc:Choice Requires="p14">
      <p:transition spd="slow" p14:dur="2000" advTm="22616"/>
    </mc:Choice>
    <mc:Fallback xmlns="">
      <p:transition spd="slow" advTm="2261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4E091-E9B7-5D96-FE49-9F1807F404E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6A3BAED-8131-0A9E-9F6B-CF4E6D6096FA}"/>
              </a:ext>
            </a:extLst>
          </p:cNvPr>
          <p:cNvSpPr txBox="1"/>
          <p:nvPr/>
        </p:nvSpPr>
        <p:spPr>
          <a:xfrm>
            <a:off x="826718" y="4208745"/>
            <a:ext cx="10734805" cy="2523768"/>
          </a:xfrm>
          <a:prstGeom prst="rect">
            <a:avLst/>
          </a:prstGeom>
          <a:noFill/>
        </p:spPr>
        <p:txBody>
          <a:bodyPr wrap="square" rtlCol="0">
            <a:spAutoFit/>
          </a:bodyPr>
          <a:lstStyle/>
          <a:p>
            <a:r>
              <a:rPr lang="en-AU" dirty="0"/>
              <a:t> </a:t>
            </a:r>
          </a:p>
          <a:p>
            <a:r>
              <a:rPr lang="en-AU" sz="2800" dirty="0">
                <a:latin typeface="Arial" panose="020B0604020202020204" pitchFamily="34" charset="0"/>
                <a:cs typeface="Arial" panose="020B0604020202020204" pitchFamily="34" charset="0"/>
              </a:rPr>
              <a:t>Australian defence </a:t>
            </a:r>
            <a:r>
              <a:rPr lang="en-AU" sz="2800">
                <a:latin typeface="Arial" panose="020B0604020202020204" pitchFamily="34" charset="0"/>
                <a:cs typeface="Arial" panose="020B0604020202020204" pitchFamily="34" charset="0"/>
              </a:rPr>
              <a:t>industry will </a:t>
            </a:r>
            <a:r>
              <a:rPr lang="en-AU" sz="2800" dirty="0">
                <a:latin typeface="Arial" panose="020B0604020202020204" pitchFamily="34" charset="0"/>
                <a:cs typeface="Arial" panose="020B0604020202020204" pitchFamily="34" charset="0"/>
              </a:rPr>
              <a:t>continue to be dominated by US defence corporations and serve US war interests, Richard Marles has commented that “Our ultimate goal is to supplement and strengthen U.S. industry and supply chains, not compete with them.”</a:t>
            </a:r>
          </a:p>
        </p:txBody>
      </p:sp>
      <p:sp>
        <p:nvSpPr>
          <p:cNvPr id="6" name="TextBox 5">
            <a:extLst>
              <a:ext uri="{FF2B5EF4-FFF2-40B4-BE49-F238E27FC236}">
                <a16:creationId xmlns:a16="http://schemas.microsoft.com/office/drawing/2014/main" id="{4147A90B-AEBE-F5CC-3F0B-7FF1C932ED1C}"/>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2EBEB638-E646-3B2D-5297-5C733E8DDD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4" name="Picture 3">
            <a:extLst>
              <a:ext uri="{FF2B5EF4-FFF2-40B4-BE49-F238E27FC236}">
                <a16:creationId xmlns:a16="http://schemas.microsoft.com/office/drawing/2014/main" id="{F3BE7DDB-9304-D09A-C365-2C4016DF6E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617309" y="513567"/>
            <a:ext cx="4406237" cy="3820437"/>
          </a:xfrm>
          <a:prstGeom prst="rect">
            <a:avLst/>
          </a:prstGeom>
        </p:spPr>
      </p:pic>
    </p:spTree>
    <p:extLst>
      <p:ext uri="{BB962C8B-B14F-4D97-AF65-F5344CB8AC3E}">
        <p14:creationId xmlns:p14="http://schemas.microsoft.com/office/powerpoint/2010/main" val="1992163524"/>
      </p:ext>
    </p:extLst>
  </p:cSld>
  <p:clrMapOvr>
    <a:masterClrMapping/>
  </p:clrMapOvr>
  <mc:AlternateContent xmlns:mc="http://schemas.openxmlformats.org/markup-compatibility/2006" xmlns:p14="http://schemas.microsoft.com/office/powerpoint/2010/main">
    <mc:Choice Requires="p14">
      <p:transition spd="slow" p14:dur="2000" advTm="21651"/>
    </mc:Choice>
    <mc:Fallback xmlns="">
      <p:transition spd="slow" advTm="21651"/>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A2398-2627-4368-9115-50466B7213E5}"/>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798B998-8731-575A-C71E-7A8AE12C536C}"/>
              </a:ext>
            </a:extLst>
          </p:cNvPr>
          <p:cNvSpPr txBox="1"/>
          <p:nvPr/>
        </p:nvSpPr>
        <p:spPr>
          <a:xfrm>
            <a:off x="784964" y="3757808"/>
            <a:ext cx="10551091" cy="2677656"/>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The Australian defence force will become a US defence contractor. “Interchangeability” means that weapons can be used interchangeably – in practice that means Australian weapons will be an adjunct to the US weapons arsenal, but paid for by Australian taxpayers,</a:t>
            </a:r>
          </a:p>
          <a:p>
            <a:r>
              <a:rPr lang="en-AU" sz="2400" dirty="0">
                <a:latin typeface="Arial" panose="020B0604020202020204" pitchFamily="34" charset="0"/>
                <a:cs typeface="Arial" panose="020B0604020202020204" pitchFamily="34" charset="0"/>
              </a:rPr>
              <a:t>Australian industry is in effect integrated into the US military industrial complex – serving needs of US government and US military rather than Australia.</a:t>
            </a:r>
          </a:p>
        </p:txBody>
      </p:sp>
      <p:sp>
        <p:nvSpPr>
          <p:cNvPr id="6" name="TextBox 5">
            <a:extLst>
              <a:ext uri="{FF2B5EF4-FFF2-40B4-BE49-F238E27FC236}">
                <a16:creationId xmlns:a16="http://schemas.microsoft.com/office/drawing/2014/main" id="{A9CF7717-DE0F-D855-6E0F-EE24AB70EF0F}"/>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62310E80-DB21-DAB3-FFE8-BE251FDB75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4" name="Picture 3">
            <a:extLst>
              <a:ext uri="{FF2B5EF4-FFF2-40B4-BE49-F238E27FC236}">
                <a16:creationId xmlns:a16="http://schemas.microsoft.com/office/drawing/2014/main" id="{FBACF9E5-9A96-D4C9-C71F-8A52A48E349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37366" y="417142"/>
            <a:ext cx="3728355" cy="3251718"/>
          </a:xfrm>
          <a:prstGeom prst="rect">
            <a:avLst/>
          </a:prstGeom>
        </p:spPr>
      </p:pic>
    </p:spTree>
    <p:extLst>
      <p:ext uri="{BB962C8B-B14F-4D97-AF65-F5344CB8AC3E}">
        <p14:creationId xmlns:p14="http://schemas.microsoft.com/office/powerpoint/2010/main" val="3129768175"/>
      </p:ext>
    </p:extLst>
  </p:cSld>
  <p:clrMapOvr>
    <a:masterClrMapping/>
  </p:clrMapOvr>
  <mc:AlternateContent xmlns:mc="http://schemas.openxmlformats.org/markup-compatibility/2006" xmlns:p14="http://schemas.microsoft.com/office/powerpoint/2010/main">
    <mc:Choice Requires="p14">
      <p:transition spd="slow" p14:dur="2000" advTm="26308"/>
    </mc:Choice>
    <mc:Fallback xmlns="">
      <p:transition spd="slow" advTm="26308"/>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110E7-B7CD-D187-7BF4-5ABA2320AC0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598487E-8A6E-168B-CC02-3FAD3FF26F8D}"/>
              </a:ext>
            </a:extLst>
          </p:cNvPr>
          <p:cNvSpPr txBox="1"/>
          <p:nvPr/>
        </p:nvSpPr>
        <p:spPr>
          <a:xfrm>
            <a:off x="764088" y="3995383"/>
            <a:ext cx="10697227" cy="2308324"/>
          </a:xfrm>
          <a:prstGeom prst="rect">
            <a:avLst/>
          </a:prstGeom>
          <a:noFill/>
        </p:spPr>
        <p:txBody>
          <a:bodyPr wrap="square" rtlCol="0">
            <a:spAutoFit/>
          </a:bodyPr>
          <a:lstStyle/>
          <a:p>
            <a:pPr lvl="0"/>
            <a:r>
              <a:rPr lang="en-AU" sz="2400" dirty="0">
                <a:latin typeface="Arial" panose="020B0604020202020204" pitchFamily="34" charset="0"/>
                <a:cs typeface="Arial" panose="020B0604020202020204" pitchFamily="34" charset="0"/>
              </a:rPr>
              <a:t>Admiral Chris Barrie, former chief of the ADF, said in March,2025 that we need to re-think AUKUS as </a:t>
            </a:r>
            <a:r>
              <a:rPr lang="en-US" sz="2400" dirty="0">
                <a:latin typeface="Arial" panose="020B0604020202020204" pitchFamily="34" charset="0"/>
                <a:cs typeface="Arial" panose="020B0604020202020204" pitchFamily="34" charset="0"/>
              </a:rPr>
              <a:t>United States has become an unreliable ally under Donald Trump’s presidency and the Albanese government should urgently develop a plan B for Australia’s submarine fleet in case its AUKUS vision falls apart. He claims climate change </a:t>
            </a:r>
            <a:r>
              <a:rPr lang="en-US" sz="2400">
                <a:latin typeface="Arial" panose="020B0604020202020204" pitchFamily="34" charset="0"/>
                <a:cs typeface="Arial" panose="020B0604020202020204" pitchFamily="34" charset="0"/>
              </a:rPr>
              <a:t>not China </a:t>
            </a:r>
            <a:r>
              <a:rPr lang="en-US" sz="2400" dirty="0">
                <a:latin typeface="Arial" panose="020B0604020202020204" pitchFamily="34" charset="0"/>
                <a:cs typeface="Arial" panose="020B0604020202020204" pitchFamily="34" charset="0"/>
              </a:rPr>
              <a:t>is the major </a:t>
            </a:r>
            <a:r>
              <a:rPr lang="en-US" sz="2400">
                <a:latin typeface="Arial" panose="020B0604020202020204" pitchFamily="34" charset="0"/>
                <a:cs typeface="Arial" panose="020B0604020202020204" pitchFamily="34" charset="0"/>
              </a:rPr>
              <a:t>threat facing us.</a:t>
            </a:r>
            <a:endParaRPr lang="en-AU"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790ADD3-35A6-246E-9C08-C1EC8FD15F5D}"/>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7FAAE126-F4F5-E0D3-2040-F692FB4F10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2" name="Picture 1">
            <a:extLst>
              <a:ext uri="{FF2B5EF4-FFF2-40B4-BE49-F238E27FC236}">
                <a16:creationId xmlns:a16="http://schemas.microsoft.com/office/drawing/2014/main" id="{466F51A0-B03F-DF8D-7199-151F1601AD1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269293" y="632442"/>
            <a:ext cx="4922728" cy="3362941"/>
          </a:xfrm>
          <a:prstGeom prst="rect">
            <a:avLst/>
          </a:prstGeom>
        </p:spPr>
      </p:pic>
    </p:spTree>
    <p:extLst>
      <p:ext uri="{BB962C8B-B14F-4D97-AF65-F5344CB8AC3E}">
        <p14:creationId xmlns:p14="http://schemas.microsoft.com/office/powerpoint/2010/main" val="130931654"/>
      </p:ext>
    </p:extLst>
  </p:cSld>
  <p:clrMapOvr>
    <a:masterClrMapping/>
  </p:clrMapOvr>
  <mc:AlternateContent xmlns:mc="http://schemas.openxmlformats.org/markup-compatibility/2006" xmlns:p14="http://schemas.microsoft.com/office/powerpoint/2010/main">
    <mc:Choice Requires="p14">
      <p:transition spd="slow" p14:dur="2000" advTm="18137"/>
    </mc:Choice>
    <mc:Fallback xmlns="">
      <p:transition spd="slow" advTm="1813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EFCBAD9-45AC-C956-74AC-A522718D19BC}"/>
              </a:ext>
            </a:extLst>
          </p:cNvPr>
          <p:cNvSpPr txBox="1"/>
          <p:nvPr/>
        </p:nvSpPr>
        <p:spPr>
          <a:xfrm>
            <a:off x="1248427" y="4551971"/>
            <a:ext cx="10997853" cy="1815882"/>
          </a:xfrm>
          <a:prstGeom prst="rect">
            <a:avLst/>
          </a:prstGeom>
          <a:noFill/>
        </p:spPr>
        <p:txBody>
          <a:bodyPr wrap="square" rtlCol="0">
            <a:spAutoFit/>
          </a:bodyPr>
          <a:lstStyle/>
          <a:p>
            <a:pPr lvl="0"/>
            <a:r>
              <a:rPr lang="en-AU" sz="2800" dirty="0">
                <a:latin typeface="Arial" panose="020B0604020202020204" pitchFamily="34" charset="0"/>
                <a:cs typeface="Arial" panose="020B0604020202020204" pitchFamily="34" charset="0"/>
              </a:rPr>
              <a:t>First announced on 15</a:t>
            </a:r>
            <a:r>
              <a:rPr lang="en-AU" sz="2800" baseline="30000" dirty="0">
                <a:latin typeface="Arial" panose="020B0604020202020204" pitchFamily="34" charset="0"/>
                <a:cs typeface="Arial" panose="020B0604020202020204" pitchFamily="34" charset="0"/>
              </a:rPr>
              <a:t>th</a:t>
            </a:r>
            <a:r>
              <a:rPr lang="en-AU" sz="2800" dirty="0">
                <a:latin typeface="Arial" panose="020B0604020202020204" pitchFamily="34" charset="0"/>
                <a:cs typeface="Arial" panose="020B0604020202020204" pitchFamily="34" charset="0"/>
              </a:rPr>
              <a:t> September, 2021 by former PM Scott Morrison without any parliamentary or public discussion, it was imposed in a non-democratic, authoritarian way on the people of Australia and their parliament</a:t>
            </a:r>
            <a:r>
              <a:rPr lang="en-AU" sz="2400" dirty="0">
                <a:latin typeface="Arial" panose="020B0604020202020204" pitchFamily="34" charset="0"/>
                <a:cs typeface="Arial" panose="020B0604020202020204" pitchFamily="34" charset="0"/>
              </a:rPr>
              <a:t>.</a:t>
            </a:r>
          </a:p>
        </p:txBody>
      </p:sp>
      <p:sp>
        <p:nvSpPr>
          <p:cNvPr id="6" name="TextBox 5">
            <a:extLst>
              <a:ext uri="{FF2B5EF4-FFF2-40B4-BE49-F238E27FC236}">
                <a16:creationId xmlns:a16="http://schemas.microsoft.com/office/drawing/2014/main" id="{98F5E77F-3A9C-3F7A-1DC5-37579FE86EB8}"/>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83BD6423-4BFB-E8E5-88AE-46EE5629D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989" y="597156"/>
            <a:ext cx="1544876" cy="1393329"/>
          </a:xfrm>
          <a:prstGeom prst="rect">
            <a:avLst/>
          </a:prstGeom>
        </p:spPr>
      </p:pic>
      <p:pic>
        <p:nvPicPr>
          <p:cNvPr id="1026" name="Picture 2" descr="How China's conduct in South China Sea, PNG forced Australia to go ...">
            <a:extLst>
              <a:ext uri="{FF2B5EF4-FFF2-40B4-BE49-F238E27FC236}">
                <a16:creationId xmlns:a16="http://schemas.microsoft.com/office/drawing/2014/main" id="{A7582EC3-78C1-D13E-C647-8AF65D190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2766" y="645481"/>
            <a:ext cx="5134236" cy="34255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526614"/>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85CF0-9E19-160E-0F82-AF9FE633DA2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301BC5E1-25C1-33B4-AEC0-2DF4E94ECA28}"/>
              </a:ext>
            </a:extLst>
          </p:cNvPr>
          <p:cNvSpPr txBox="1"/>
          <p:nvPr/>
        </p:nvSpPr>
        <p:spPr>
          <a:xfrm>
            <a:off x="734860" y="4484318"/>
            <a:ext cx="10901819" cy="1815882"/>
          </a:xfrm>
          <a:prstGeom prst="rect">
            <a:avLst/>
          </a:prstGeom>
          <a:noFill/>
        </p:spPr>
        <p:txBody>
          <a:bodyPr wrap="square" rtlCol="0">
            <a:spAutoFit/>
          </a:bodyPr>
          <a:lstStyle/>
          <a:p>
            <a:pPr lvl="0"/>
            <a:r>
              <a:rPr lang="en-US" sz="2800" dirty="0">
                <a:latin typeface="Arial" panose="020B0604020202020204" pitchFamily="34" charset="0"/>
                <a:cs typeface="Arial" panose="020B0604020202020204" pitchFamily="34" charset="0"/>
              </a:rPr>
              <a:t>Former prime minister Paul Keating has attacked the AUKUS agreement as Labor's "worst international decision" since it tried to introduce conscription, accusing his old party of "returning to its former colonial master, Britain".</a:t>
            </a:r>
            <a:endParaRPr lang="en-AU" sz="28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2646975C-8511-4CBA-0DEF-1B9D8F4A84A7}"/>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4E198606-84E3-5A22-22DE-C24B0BFF16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2" name="Picture 1">
            <a:extLst>
              <a:ext uri="{FF2B5EF4-FFF2-40B4-BE49-F238E27FC236}">
                <a16:creationId xmlns:a16="http://schemas.microsoft.com/office/drawing/2014/main" id="{46FE42E7-202E-32B3-73D0-CB1AC3C7722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458501" y="485133"/>
            <a:ext cx="4883833" cy="3688634"/>
          </a:xfrm>
          <a:prstGeom prst="rect">
            <a:avLst/>
          </a:prstGeom>
        </p:spPr>
      </p:pic>
    </p:spTree>
    <p:extLst>
      <p:ext uri="{BB962C8B-B14F-4D97-AF65-F5344CB8AC3E}">
        <p14:creationId xmlns:p14="http://schemas.microsoft.com/office/powerpoint/2010/main" val="1123882031"/>
      </p:ext>
    </p:extLst>
  </p:cSld>
  <p:clrMapOvr>
    <a:masterClrMapping/>
  </p:clrMapOvr>
  <mc:AlternateContent xmlns:mc="http://schemas.openxmlformats.org/markup-compatibility/2006" xmlns:p14="http://schemas.microsoft.com/office/powerpoint/2010/main">
    <mc:Choice Requires="p14">
      <p:transition spd="slow" p14:dur="2000" advTm="12477"/>
    </mc:Choice>
    <mc:Fallback xmlns="">
      <p:transition spd="slow" advTm="12477"/>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B50B6-9E5E-B708-F19B-2E02AB98BC1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0E745D6-C1B4-24D1-2AD2-0045BCEC135A}"/>
              </a:ext>
            </a:extLst>
          </p:cNvPr>
          <p:cNvSpPr txBox="1"/>
          <p:nvPr/>
        </p:nvSpPr>
        <p:spPr>
          <a:xfrm>
            <a:off x="688932" y="4146115"/>
            <a:ext cx="10759857" cy="2308324"/>
          </a:xfrm>
          <a:prstGeom prst="rect">
            <a:avLst/>
          </a:prstGeom>
          <a:noFill/>
        </p:spPr>
        <p:txBody>
          <a:bodyPr wrap="square" rtlCol="0">
            <a:spAutoFit/>
          </a:bodyPr>
          <a:lstStyle/>
          <a:p>
            <a:pPr fontAlgn="base"/>
            <a:r>
              <a:rPr lang="en-US" sz="2400" dirty="0">
                <a:latin typeface="Arial" panose="020B0604020202020204" pitchFamily="34" charset="0"/>
                <a:cs typeface="Arial" panose="020B0604020202020204" pitchFamily="34" charset="0"/>
              </a:rPr>
              <a:t>Former Prime Minister </a:t>
            </a:r>
            <a:r>
              <a:rPr lang="en-US" sz="2400" dirty="0">
                <a:latin typeface="Arial" panose="020B0604020202020204" pitchFamily="34" charset="0"/>
                <a:cs typeface="Arial" panose="020B0604020202020204" pitchFamily="34" charset="0"/>
                <a:hlinkClick r:id="rId2" tooltip="Malcolm Turnbull"/>
              </a:rPr>
              <a:t>Malcolm Turnbull</a:t>
            </a:r>
            <a:r>
              <a:rPr lang="en-US" sz="2400" dirty="0">
                <a:latin typeface="Arial" panose="020B0604020202020204" pitchFamily="34" charset="0"/>
                <a:cs typeface="Arial" panose="020B0604020202020204" pitchFamily="34" charset="0"/>
              </a:rPr>
              <a:t> has described the AUKUS partnership as a "terrible deal" for Australia. "The most likely outcome of the AUKUS pillar one is that we will end up with no submarines of our own.“ He added: "We will have lost both sovereignty and security, and a lot of money as well. "That's why I say it is a really bad deal."</a:t>
            </a:r>
          </a:p>
          <a:p>
            <a:pPr lvl="0"/>
            <a:endParaRPr lang="en-AU"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9C50122A-89DF-A922-CBB2-2650DBFF629F}"/>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a:t>
            </a:r>
          </a:p>
          <a:p>
            <a:r>
              <a:rPr lang="en-AU" sz="2800" b="1" dirty="0">
                <a:solidFill>
                  <a:srgbClr val="0070C0"/>
                </a:solidFill>
                <a:latin typeface="Arial" panose="020B0604020202020204" pitchFamily="34" charset="0"/>
                <a:cs typeface="Arial" panose="020B0604020202020204" pitchFamily="34" charset="0"/>
              </a:rPr>
              <a:t>Pact</a:t>
            </a:r>
          </a:p>
        </p:txBody>
      </p:sp>
      <p:pic>
        <p:nvPicPr>
          <p:cNvPr id="8" name="Picture 7" descr="A close-up of a globe&#10;&#10;AI-generated content may be incorrect.">
            <a:extLst>
              <a:ext uri="{FF2B5EF4-FFF2-40B4-BE49-F238E27FC236}">
                <a16:creationId xmlns:a16="http://schemas.microsoft.com/office/drawing/2014/main" id="{545D54F3-BACD-6B04-36B2-F8503E53E7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2" name="Picture 1">
            <a:extLst>
              <a:ext uri="{FF2B5EF4-FFF2-40B4-BE49-F238E27FC236}">
                <a16:creationId xmlns:a16="http://schemas.microsoft.com/office/drawing/2014/main" id="{3011AC04-609B-7DB7-7A89-843ECF156A5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469710" y="679714"/>
            <a:ext cx="4523969" cy="3341141"/>
          </a:xfrm>
          <a:prstGeom prst="rect">
            <a:avLst/>
          </a:prstGeom>
        </p:spPr>
      </p:pic>
    </p:spTree>
    <p:extLst>
      <p:ext uri="{BB962C8B-B14F-4D97-AF65-F5344CB8AC3E}">
        <p14:creationId xmlns:p14="http://schemas.microsoft.com/office/powerpoint/2010/main" val="1211463750"/>
      </p:ext>
    </p:extLst>
  </p:cSld>
  <p:clrMapOvr>
    <a:masterClrMapping/>
  </p:clrMapOvr>
  <mc:AlternateContent xmlns:mc="http://schemas.openxmlformats.org/markup-compatibility/2006" xmlns:p14="http://schemas.microsoft.com/office/powerpoint/2010/main">
    <mc:Choice Requires="p14">
      <p:transition spd="slow" p14:dur="2000" advTm="13636"/>
    </mc:Choice>
    <mc:Fallback xmlns="">
      <p:transition spd="slow" advTm="13636"/>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46FFC-7C21-4A9F-087E-47B8ADE12BE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450D4DD-CBDB-CF43-C7A6-B99757BA612C}"/>
              </a:ext>
            </a:extLst>
          </p:cNvPr>
          <p:cNvSpPr txBox="1"/>
          <p:nvPr/>
        </p:nvSpPr>
        <p:spPr>
          <a:xfrm>
            <a:off x="601249" y="3620022"/>
            <a:ext cx="10997852" cy="2677656"/>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Senator David Shoebridge has expressed strong opposition to the AUKUS Agreement arguing that is it a strategic and social blunder. He criticised the $375 billon investment in nuclear submarines, suggesting that they are not designed for Australian defence and would be part of a US fleet to project force against China. Shoebridge advocates for an independent defence strategy and believes Australia should distance itself from the US military and not engage in a war with China.</a:t>
            </a:r>
          </a:p>
        </p:txBody>
      </p:sp>
      <p:sp>
        <p:nvSpPr>
          <p:cNvPr id="6" name="TextBox 5">
            <a:extLst>
              <a:ext uri="{FF2B5EF4-FFF2-40B4-BE49-F238E27FC236}">
                <a16:creationId xmlns:a16="http://schemas.microsoft.com/office/drawing/2014/main" id="{08721428-D333-7D88-0A34-102FF2E7A75B}"/>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032CBEF9-2627-3D0B-62F9-A39194C7AB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2" name="Picture 1">
            <a:extLst>
              <a:ext uri="{FF2B5EF4-FFF2-40B4-BE49-F238E27FC236}">
                <a16:creationId xmlns:a16="http://schemas.microsoft.com/office/drawing/2014/main" id="{95ECE984-587C-CC16-40D2-6981B50336C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35068" y="513567"/>
            <a:ext cx="4475768" cy="3002938"/>
          </a:xfrm>
          <a:prstGeom prst="rect">
            <a:avLst/>
          </a:prstGeom>
        </p:spPr>
      </p:pic>
    </p:spTree>
    <p:extLst>
      <p:ext uri="{BB962C8B-B14F-4D97-AF65-F5344CB8AC3E}">
        <p14:creationId xmlns:p14="http://schemas.microsoft.com/office/powerpoint/2010/main" val="1109668529"/>
      </p:ext>
    </p:extLst>
  </p:cSld>
  <p:clrMapOvr>
    <a:masterClrMapping/>
  </p:clrMapOvr>
  <mc:AlternateContent xmlns:mc="http://schemas.openxmlformats.org/markup-compatibility/2006" xmlns:p14="http://schemas.microsoft.com/office/powerpoint/2010/main">
    <mc:Choice Requires="p14">
      <p:transition spd="slow" p14:dur="2000" advTm="10370"/>
    </mc:Choice>
    <mc:Fallback xmlns="">
      <p:transition spd="slow" advTm="1037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52A18-D3CD-9F7E-1378-952F531D38B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37C2AA3-96CD-6FBB-658D-1F2DDC62F143}"/>
              </a:ext>
            </a:extLst>
          </p:cNvPr>
          <p:cNvSpPr txBox="1"/>
          <p:nvPr/>
        </p:nvSpPr>
        <p:spPr>
          <a:xfrm>
            <a:off x="601249" y="4071158"/>
            <a:ext cx="11073009" cy="2308324"/>
          </a:xfrm>
          <a:prstGeom prst="rect">
            <a:avLst/>
          </a:prstGeom>
          <a:noFill/>
        </p:spPr>
        <p:txBody>
          <a:bodyPr wrap="square" rtlCol="0">
            <a:spAutoFit/>
          </a:bodyPr>
          <a:lstStyle/>
          <a:p>
            <a:pPr lvl="0"/>
            <a:r>
              <a:rPr lang="en-US" sz="2400" dirty="0">
                <a:latin typeface="Arial" panose="020B0604020202020204" pitchFamily="34" charset="0"/>
                <a:cs typeface="Arial" panose="020B0604020202020204" pitchFamily="34" charset="0"/>
              </a:rPr>
              <a:t>Former Labor senator Doug Cameron has accused the Albanese government, and its left faction in particular, of deserting principle and abandoning Australian sovereignty to the United States. Cameron said AUKUS and the Force Posture Agreement (which covers the US’s military presence in Australia) reduced Australia’s sovereignty and boosted the likelihood Australia would be dragged into a war with China over Taiwan.</a:t>
            </a:r>
            <a:endParaRPr lang="en-AU" sz="24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D05BB71-819B-8608-902C-EECB2ED30837}"/>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1C44C2E9-912F-9DE6-017B-A295970EF0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2" name="Picture 1">
            <a:extLst>
              <a:ext uri="{FF2B5EF4-FFF2-40B4-BE49-F238E27FC236}">
                <a16:creationId xmlns:a16="http://schemas.microsoft.com/office/drawing/2014/main" id="{2B3312DB-E26C-5222-9C65-8526C4DA7C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844243" y="597157"/>
            <a:ext cx="3646322" cy="3474001"/>
          </a:xfrm>
          <a:prstGeom prst="rect">
            <a:avLst/>
          </a:prstGeom>
        </p:spPr>
      </p:pic>
    </p:spTree>
    <p:extLst>
      <p:ext uri="{BB962C8B-B14F-4D97-AF65-F5344CB8AC3E}">
        <p14:creationId xmlns:p14="http://schemas.microsoft.com/office/powerpoint/2010/main" val="1472557731"/>
      </p:ext>
    </p:extLst>
  </p:cSld>
  <p:clrMapOvr>
    <a:masterClrMapping/>
  </p:clrMapOvr>
  <mc:AlternateContent xmlns:mc="http://schemas.openxmlformats.org/markup-compatibility/2006" xmlns:p14="http://schemas.microsoft.com/office/powerpoint/2010/main">
    <mc:Choice Requires="p14">
      <p:transition spd="slow" p14:dur="2000" advTm="11045"/>
    </mc:Choice>
    <mc:Fallback xmlns="">
      <p:transition spd="slow" advTm="11045"/>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5D5C1-047B-44EB-0EC0-EE02351BB81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EB99E9E-D21E-D86B-C192-62FC23C24635}"/>
              </a:ext>
            </a:extLst>
          </p:cNvPr>
          <p:cNvSpPr txBox="1"/>
          <p:nvPr/>
        </p:nvSpPr>
        <p:spPr>
          <a:xfrm>
            <a:off x="2267211" y="688931"/>
            <a:ext cx="7240044" cy="5509200"/>
          </a:xfrm>
          <a:prstGeom prst="rect">
            <a:avLst/>
          </a:prstGeom>
          <a:noFill/>
        </p:spPr>
        <p:txBody>
          <a:bodyPr wrap="square" rtlCol="0">
            <a:spAutoFit/>
          </a:bodyPr>
          <a:lstStyle/>
          <a:p>
            <a:r>
              <a:rPr lang="en-AU" sz="3600" b="1" dirty="0">
                <a:latin typeface="Arial" panose="020B0604020202020204" pitchFamily="34" charset="0"/>
                <a:cs typeface="Arial" panose="020B0604020202020204" pitchFamily="34" charset="0"/>
              </a:rPr>
              <a:t>IPAN’s Call on Government reads as follows:</a:t>
            </a:r>
          </a:p>
          <a:p>
            <a:r>
              <a:rPr lang="en-US" sz="2800" dirty="0">
                <a:latin typeface="Arial" panose="020B0604020202020204" pitchFamily="34" charset="0"/>
                <a:cs typeface="Arial" panose="020B0604020202020204" pitchFamily="34" charset="0"/>
              </a:rPr>
              <a:t>Cancel AUKUS &amp; terminate the FPA in order to </a:t>
            </a:r>
            <a:r>
              <a:rPr lang="en-US" sz="2800" b="1" dirty="0">
                <a:solidFill>
                  <a:srgbClr val="FF0000"/>
                </a:solidFill>
                <a:latin typeface="Arial" panose="020B0604020202020204" pitchFamily="34" charset="0"/>
                <a:cs typeface="Arial" panose="020B0604020202020204" pitchFamily="34" charset="0"/>
              </a:rPr>
              <a:t>STOP</a:t>
            </a:r>
          </a:p>
          <a:p>
            <a:r>
              <a:rPr lang="en-US" sz="2800" dirty="0">
                <a:latin typeface="Arial" panose="020B0604020202020204" pitchFamily="34" charset="0"/>
                <a:cs typeface="Arial" panose="020B0604020202020204" pitchFamily="34" charset="0"/>
              </a:rPr>
              <a:t>• Nuclear submarines using Australian ports • Nuclear submarine waste being stored on Australian territory </a:t>
            </a:r>
          </a:p>
          <a:p>
            <a:r>
              <a:rPr lang="en-US" sz="2800" dirty="0">
                <a:latin typeface="Arial" panose="020B0604020202020204" pitchFamily="34" charset="0"/>
                <a:cs typeface="Arial" panose="020B0604020202020204" pitchFamily="34" charset="0"/>
              </a:rPr>
              <a:t>• Nuclear capable bombers operating from Australia</a:t>
            </a:r>
          </a:p>
          <a:p>
            <a:r>
              <a:rPr lang="en-US" sz="2800" dirty="0">
                <a:latin typeface="Arial" panose="020B0604020202020204" pitchFamily="34" charset="0"/>
                <a:cs typeface="Arial" panose="020B0604020202020204" pitchFamily="34" charset="0"/>
              </a:rPr>
              <a:t> • Use of Australian territory as a base for US war operations </a:t>
            </a:r>
          </a:p>
          <a:p>
            <a:r>
              <a:rPr lang="en-US" sz="2800" dirty="0">
                <a:latin typeface="Arial" panose="020B0604020202020204" pitchFamily="34" charset="0"/>
                <a:cs typeface="Arial" panose="020B0604020202020204" pitchFamily="34" charset="0"/>
              </a:rPr>
              <a:t>• Australian cities becoming military targets.</a:t>
            </a:r>
            <a:endParaRPr lang="en-AU" sz="2800" b="1"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09B701D-DA76-EA4D-FE51-A479BB889D7B}"/>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0DF4D190-6821-2F34-FA78-FEE596CC14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spTree>
    <p:extLst>
      <p:ext uri="{BB962C8B-B14F-4D97-AF65-F5344CB8AC3E}">
        <p14:creationId xmlns:p14="http://schemas.microsoft.com/office/powerpoint/2010/main" val="1677988699"/>
      </p:ext>
    </p:extLst>
  </p:cSld>
  <p:clrMapOvr>
    <a:masterClrMapping/>
  </p:clrMapOvr>
  <mc:AlternateContent xmlns:mc="http://schemas.openxmlformats.org/markup-compatibility/2006" xmlns:p14="http://schemas.microsoft.com/office/powerpoint/2010/main">
    <mc:Choice Requires="p14">
      <p:transition spd="slow" p14:dur="2000" advTm="20916"/>
    </mc:Choice>
    <mc:Fallback xmlns="">
      <p:transition spd="slow" advTm="20916"/>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34EAB-EA1F-CF9C-DB68-F09AC7617BC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336C10CF-C207-813D-FF16-0C8B11DB0584}"/>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E3114D0C-E53E-2875-6B1F-3EDB3FE3F5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3" name="Picture 2" descr="A jet plane with flags and words&#10;&#10;AI-generated content may be incorrect.">
            <a:extLst>
              <a:ext uri="{FF2B5EF4-FFF2-40B4-BE49-F238E27FC236}">
                <a16:creationId xmlns:a16="http://schemas.microsoft.com/office/drawing/2014/main" id="{2C6166D0-3893-397B-CDCA-3A10D782DB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0053" y="397049"/>
            <a:ext cx="4793470" cy="4038209"/>
          </a:xfrm>
          <a:prstGeom prst="rect">
            <a:avLst/>
          </a:prstGeom>
        </p:spPr>
      </p:pic>
      <p:sp>
        <p:nvSpPr>
          <p:cNvPr id="4" name="TextBox 3">
            <a:extLst>
              <a:ext uri="{FF2B5EF4-FFF2-40B4-BE49-F238E27FC236}">
                <a16:creationId xmlns:a16="http://schemas.microsoft.com/office/drawing/2014/main" id="{E807CB21-5B76-0E0B-8204-5C51E4D417D1}"/>
              </a:ext>
            </a:extLst>
          </p:cNvPr>
          <p:cNvSpPr txBox="1"/>
          <p:nvPr/>
        </p:nvSpPr>
        <p:spPr>
          <a:xfrm>
            <a:off x="926926" y="4618956"/>
            <a:ext cx="8442542" cy="1569660"/>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This call on government can be signed </a:t>
            </a:r>
            <a:r>
              <a:rPr lang="en-AU" sz="2400" b="1" dirty="0">
                <a:solidFill>
                  <a:srgbClr val="FF0000"/>
                </a:solidFill>
                <a:latin typeface="Arial" panose="020B0604020202020204" pitchFamily="34" charset="0"/>
                <a:cs typeface="Arial" panose="020B0604020202020204" pitchFamily="34" charset="0"/>
              </a:rPr>
              <a:t>here</a:t>
            </a:r>
            <a:r>
              <a:rPr lang="en-AU" sz="2400" dirty="0">
                <a:latin typeface="Arial" panose="020B0604020202020204" pitchFamily="34" charset="0"/>
                <a:cs typeface="Arial" panose="020B0604020202020204" pitchFamily="34" charset="0"/>
              </a:rPr>
              <a:t> at: </a:t>
            </a:r>
          </a:p>
          <a:p>
            <a:r>
              <a:rPr lang="en-AU" sz="2400" u="sng" dirty="0">
                <a:latin typeface="Arial" panose="020B0604020202020204" pitchFamily="34" charset="0"/>
                <a:cs typeface="Arial" panose="020B0604020202020204" pitchFamily="34" charset="0"/>
                <a:hlinkClick r:id="rId4" tooltip="https://ipan.org.au/public-call-to-the-australian-government/"/>
              </a:rPr>
              <a:t>https://ipan.org.au/public-call-to-the-australian-government/</a:t>
            </a:r>
            <a:endParaRPr lang="en-AU" sz="2400" dirty="0">
              <a:latin typeface="Arial" panose="020B0604020202020204" pitchFamily="34" charset="0"/>
              <a:cs typeface="Arial" panose="020B0604020202020204" pitchFamily="34" charset="0"/>
            </a:endParaRPr>
          </a:p>
          <a:p>
            <a:endParaRPr lang="en-AU" sz="2400" dirty="0">
              <a:latin typeface="Arial" panose="020B0604020202020204" pitchFamily="34" charset="0"/>
              <a:cs typeface="Arial" panose="020B0604020202020204" pitchFamily="34" charset="0"/>
            </a:endParaRPr>
          </a:p>
          <a:p>
            <a:r>
              <a:rPr lang="en-AU" sz="2400" dirty="0">
                <a:latin typeface="Arial" panose="020B0604020202020204" pitchFamily="34" charset="0"/>
                <a:cs typeface="Arial" panose="020B0604020202020204" pitchFamily="34" charset="0"/>
              </a:rPr>
              <a:t>Or using the QR code </a:t>
            </a:r>
          </a:p>
        </p:txBody>
      </p:sp>
      <p:pic>
        <p:nvPicPr>
          <p:cNvPr id="9" name="Picture 8" descr="A qr code on a white background&#10;&#10;AI-generated content may be incorrect.">
            <a:extLst>
              <a:ext uri="{FF2B5EF4-FFF2-40B4-BE49-F238E27FC236}">
                <a16:creationId xmlns:a16="http://schemas.microsoft.com/office/drawing/2014/main" id="{5E7077AC-2327-CDE5-9B20-1F37CBA5B8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69469" y="4435258"/>
            <a:ext cx="2091846" cy="2091846"/>
          </a:xfrm>
          <a:prstGeom prst="rect">
            <a:avLst/>
          </a:prstGeom>
        </p:spPr>
      </p:pic>
    </p:spTree>
    <p:extLst>
      <p:ext uri="{BB962C8B-B14F-4D97-AF65-F5344CB8AC3E}">
        <p14:creationId xmlns:p14="http://schemas.microsoft.com/office/powerpoint/2010/main" val="4030907841"/>
      </p:ext>
    </p:extLst>
  </p:cSld>
  <p:clrMapOvr>
    <a:masterClrMapping/>
  </p:clrMapOvr>
  <mc:AlternateContent xmlns:mc="http://schemas.openxmlformats.org/markup-compatibility/2006" xmlns:p14="http://schemas.microsoft.com/office/powerpoint/2010/main">
    <mc:Choice Requires="p14">
      <p:transition spd="slow" p14:dur="2000" advTm="10830"/>
    </mc:Choice>
    <mc:Fallback xmlns="">
      <p:transition spd="slow" advTm="1083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142D7-A372-B707-F42B-B2DB168978CC}"/>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E15A5BA4-E745-D1A5-2412-939D1E820957}"/>
              </a:ext>
            </a:extLst>
          </p:cNvPr>
          <p:cNvSpPr txBox="1"/>
          <p:nvPr/>
        </p:nvSpPr>
        <p:spPr>
          <a:xfrm>
            <a:off x="350729" y="4684735"/>
            <a:ext cx="11436263" cy="1569660"/>
          </a:xfrm>
          <a:prstGeom prst="rect">
            <a:avLst/>
          </a:prstGeom>
          <a:noFill/>
        </p:spPr>
        <p:txBody>
          <a:bodyPr wrap="square" rtlCol="0">
            <a:spAutoFit/>
          </a:bodyPr>
          <a:lstStyle/>
          <a:p>
            <a:pPr lvl="0"/>
            <a:r>
              <a:rPr lang="en-AU" sz="2400" dirty="0">
                <a:latin typeface="Arial" panose="020B0604020202020204" pitchFamily="34" charset="0"/>
                <a:cs typeface="Arial" panose="020B0604020202020204" pitchFamily="34" charset="0"/>
              </a:rPr>
              <a:t>The first component of AUKUS, Pillar 1, is the acquisition by Australia of nuclear-powered submarines with an estimated price tag of $375 billion. These huge hunter-killer submarines are designed for operation in deep waters distant from Australia, such as in the South China Sea.</a:t>
            </a:r>
          </a:p>
        </p:txBody>
      </p:sp>
      <p:sp>
        <p:nvSpPr>
          <p:cNvPr id="6" name="TextBox 5">
            <a:extLst>
              <a:ext uri="{FF2B5EF4-FFF2-40B4-BE49-F238E27FC236}">
                <a16:creationId xmlns:a16="http://schemas.microsoft.com/office/drawing/2014/main" id="{F3286E69-05FE-A4C6-CC4E-763481BF4435}"/>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94974C29-2360-C74B-E9E8-598D212993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989" y="597156"/>
            <a:ext cx="1544876" cy="1393329"/>
          </a:xfrm>
          <a:prstGeom prst="rect">
            <a:avLst/>
          </a:prstGeom>
        </p:spPr>
      </p:pic>
      <p:pic>
        <p:nvPicPr>
          <p:cNvPr id="2" name="Picture 1">
            <a:extLst>
              <a:ext uri="{FF2B5EF4-FFF2-40B4-BE49-F238E27FC236}">
                <a16:creationId xmlns:a16="http://schemas.microsoft.com/office/drawing/2014/main" id="{21EB46DF-BE6F-620E-43C3-C8CC2CB3661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82859" y="597157"/>
            <a:ext cx="6998448" cy="3883069"/>
          </a:xfrm>
          <a:prstGeom prst="rect">
            <a:avLst/>
          </a:prstGeom>
        </p:spPr>
      </p:pic>
    </p:spTree>
    <p:extLst>
      <p:ext uri="{BB962C8B-B14F-4D97-AF65-F5344CB8AC3E}">
        <p14:creationId xmlns:p14="http://schemas.microsoft.com/office/powerpoint/2010/main" val="1978891597"/>
      </p:ext>
    </p:extLst>
  </p:cSld>
  <p:clrMapOvr>
    <a:masterClrMapping/>
  </p:clrMapOvr>
  <mc:AlternateContent xmlns:mc="http://schemas.openxmlformats.org/markup-compatibility/2006" xmlns:p14="http://schemas.microsoft.com/office/powerpoint/2010/main">
    <mc:Choice Requires="p14">
      <p:transition spd="med" p14:dur="700" advClick="0" advTm="6000">
        <p:fade/>
      </p:transition>
    </mc:Choice>
    <mc:Fallback xmlns="">
      <p:transition spd="med" advClick="0" advTm="6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98B84-9691-350A-8EC9-BFEA2162485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6988EF0-63CD-9D0D-27A6-E0EC81032CD6}"/>
              </a:ext>
            </a:extLst>
          </p:cNvPr>
          <p:cNvSpPr txBox="1"/>
          <p:nvPr/>
        </p:nvSpPr>
        <p:spPr>
          <a:xfrm>
            <a:off x="504316" y="4346532"/>
            <a:ext cx="11625055" cy="2001622"/>
          </a:xfrm>
          <a:prstGeom prst="rect">
            <a:avLst/>
          </a:prstGeom>
          <a:noFill/>
        </p:spPr>
        <p:txBody>
          <a:bodyPr wrap="square" rtlCol="0">
            <a:spAutoFit/>
          </a:bodyPr>
          <a:lstStyle/>
          <a:p>
            <a:pPr lvl="0"/>
            <a:r>
              <a:rPr lang="en-AU" sz="2400" dirty="0">
                <a:latin typeface="Arial" panose="020B0604020202020204" pitchFamily="34" charset="0"/>
                <a:cs typeface="Arial" panose="020B0604020202020204" pitchFamily="34" charset="0"/>
              </a:rPr>
              <a:t>Initially, three of these nuclear submarines are to be bought, second hand, from the United States in the 2030’s. The US expects Australia to deploy them together with their own nuclear submarine fleet in any of its war fighting actions. So AUKUS will draw Australia into the next US war which could be against China, our major trading partner and any such war risks becoming a nuclear war.</a:t>
            </a:r>
          </a:p>
        </p:txBody>
      </p:sp>
      <p:sp>
        <p:nvSpPr>
          <p:cNvPr id="6" name="TextBox 5">
            <a:extLst>
              <a:ext uri="{FF2B5EF4-FFF2-40B4-BE49-F238E27FC236}">
                <a16:creationId xmlns:a16="http://schemas.microsoft.com/office/drawing/2014/main" id="{963F0A1C-392C-EA7B-B456-6E8277AAB20D}"/>
              </a:ext>
            </a:extLst>
          </p:cNvPr>
          <p:cNvSpPr txBox="1"/>
          <p:nvPr/>
        </p:nvSpPr>
        <p:spPr>
          <a:xfrm>
            <a:off x="9357844" y="597155"/>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59F3E339-9614-6AA3-B105-FF4A07AA4F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316" y="597155"/>
            <a:ext cx="1544876" cy="1393329"/>
          </a:xfrm>
          <a:prstGeom prst="rect">
            <a:avLst/>
          </a:prstGeom>
        </p:spPr>
      </p:pic>
      <p:pic>
        <p:nvPicPr>
          <p:cNvPr id="3" name="Picture 2" descr="A submarine in the sea&#10;&#10;AI-generated content may be incorrect.">
            <a:extLst>
              <a:ext uri="{FF2B5EF4-FFF2-40B4-BE49-F238E27FC236}">
                <a16:creationId xmlns:a16="http://schemas.microsoft.com/office/drawing/2014/main" id="{ED0D62AA-26B2-27A0-F2B3-E44887D3CA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4982" y="509846"/>
            <a:ext cx="5276795" cy="3723951"/>
          </a:xfrm>
          <a:prstGeom prst="rect">
            <a:avLst/>
          </a:prstGeom>
        </p:spPr>
      </p:pic>
    </p:spTree>
    <p:extLst>
      <p:ext uri="{BB962C8B-B14F-4D97-AF65-F5344CB8AC3E}">
        <p14:creationId xmlns:p14="http://schemas.microsoft.com/office/powerpoint/2010/main" val="2539048548"/>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307CFD-70FC-4B3F-4B9E-100D4F058CD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56FE6B4-04D5-CBAF-5CAE-11CA4045B064}"/>
              </a:ext>
            </a:extLst>
          </p:cNvPr>
          <p:cNvSpPr txBox="1"/>
          <p:nvPr/>
        </p:nvSpPr>
        <p:spPr>
          <a:xfrm>
            <a:off x="388307" y="4346532"/>
            <a:ext cx="11803693" cy="2308324"/>
          </a:xfrm>
          <a:prstGeom prst="rect">
            <a:avLst/>
          </a:prstGeom>
          <a:noFill/>
        </p:spPr>
        <p:txBody>
          <a:bodyPr wrap="square" rtlCol="0">
            <a:spAutoFit/>
          </a:bodyPr>
          <a:lstStyle/>
          <a:p>
            <a:pPr lvl="0"/>
            <a:r>
              <a:rPr lang="en-AU" sz="2400">
                <a:latin typeface="Arial" panose="020B0604020202020204" pitchFamily="34" charset="0"/>
                <a:cs typeface="Arial" panose="020B0604020202020204" pitchFamily="34" charset="0"/>
              </a:rPr>
              <a:t>Another five </a:t>
            </a:r>
            <a:r>
              <a:rPr lang="en-AU" sz="2400" dirty="0">
                <a:latin typeface="Arial" panose="020B0604020202020204" pitchFamily="34" charset="0"/>
                <a:cs typeface="Arial" panose="020B0604020202020204" pitchFamily="34" charset="0"/>
              </a:rPr>
              <a:t>nuclear submarines, the SSN series, are to be designed in the UK and built/assembled largely in Adelaide’s Osborne Naval shipyards but the first of these is not expected to hit the water until well into the 2040’s. As the SSN class of nuclear submarines are yet to be designed let alone built, there is an anticipation that the cost of the AUKUS submarine acquisition will blow out significantly and may reach a trillion dollars.</a:t>
            </a:r>
          </a:p>
        </p:txBody>
      </p:sp>
      <p:sp>
        <p:nvSpPr>
          <p:cNvPr id="6" name="TextBox 5">
            <a:extLst>
              <a:ext uri="{FF2B5EF4-FFF2-40B4-BE49-F238E27FC236}">
                <a16:creationId xmlns:a16="http://schemas.microsoft.com/office/drawing/2014/main" id="{C956A282-4C26-9D39-1203-FF7DFADA8231}"/>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960F430B-0B1E-A497-EFE8-70BC681C7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619" y="513567"/>
            <a:ext cx="1544876" cy="1393329"/>
          </a:xfrm>
          <a:prstGeom prst="rect">
            <a:avLst/>
          </a:prstGeom>
        </p:spPr>
      </p:pic>
      <p:pic>
        <p:nvPicPr>
          <p:cNvPr id="3" name="Picture 2" descr="A large industrial area with a body of water&#10;&#10;AI-generated content may be incorrect.">
            <a:extLst>
              <a:ext uri="{FF2B5EF4-FFF2-40B4-BE49-F238E27FC236}">
                <a16:creationId xmlns:a16="http://schemas.microsoft.com/office/drawing/2014/main" id="{F7714023-7AE7-EDA3-F98C-38714B3CE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56777" y="1002082"/>
            <a:ext cx="7600791" cy="2736578"/>
          </a:xfrm>
          <a:prstGeom prst="rect">
            <a:avLst/>
          </a:prstGeom>
        </p:spPr>
      </p:pic>
    </p:spTree>
    <p:extLst>
      <p:ext uri="{BB962C8B-B14F-4D97-AF65-F5344CB8AC3E}">
        <p14:creationId xmlns:p14="http://schemas.microsoft.com/office/powerpoint/2010/main" val="1761485616"/>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A551-0845-524F-3966-BFE55271609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24DA284-8C8B-5D7F-A71D-6E85C0320130}"/>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1995FFF5-F901-19E8-ABA5-D860D7E05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2" name="Picture 1">
            <a:extLst>
              <a:ext uri="{FF2B5EF4-FFF2-40B4-BE49-F238E27FC236}">
                <a16:creationId xmlns:a16="http://schemas.microsoft.com/office/drawing/2014/main" id="{17532C62-FE4D-4A01-D988-FB45E27547D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55839" y="513567"/>
            <a:ext cx="7161150" cy="3807912"/>
          </a:xfrm>
          <a:prstGeom prst="rect">
            <a:avLst/>
          </a:prstGeom>
        </p:spPr>
      </p:pic>
      <p:sp>
        <p:nvSpPr>
          <p:cNvPr id="7" name="TextBox 6">
            <a:extLst>
              <a:ext uri="{FF2B5EF4-FFF2-40B4-BE49-F238E27FC236}">
                <a16:creationId xmlns:a16="http://schemas.microsoft.com/office/drawing/2014/main" id="{1B3C587B-0243-6176-DAEE-1E603E396C7A}"/>
              </a:ext>
            </a:extLst>
          </p:cNvPr>
          <p:cNvSpPr txBox="1"/>
          <p:nvPr/>
        </p:nvSpPr>
        <p:spPr>
          <a:xfrm>
            <a:off x="826719" y="4684734"/>
            <a:ext cx="10421654" cy="1938992"/>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The AUKUS Pact also provides for the US and UK to station at HMAS Stirling, Garden Island, WA, their nuclear submarines which may be nuclear-armed. Our government is spending $8 billion to establish suitable porting and maintenance facilities for their subs including a facility to store their low- level nuclear waste, the cost of which is yet to be determined.</a:t>
            </a:r>
          </a:p>
        </p:txBody>
      </p:sp>
    </p:spTree>
    <p:extLst>
      <p:ext uri="{BB962C8B-B14F-4D97-AF65-F5344CB8AC3E}">
        <p14:creationId xmlns:p14="http://schemas.microsoft.com/office/powerpoint/2010/main" val="1751150191"/>
      </p:ext>
    </p:extLst>
  </p:cSld>
  <p:clrMapOvr>
    <a:masterClrMapping/>
  </p:clrMapOvr>
  <mc:AlternateContent xmlns:mc="http://schemas.openxmlformats.org/markup-compatibility/2006" xmlns:p14="http://schemas.microsoft.com/office/powerpoint/2010/main">
    <mc:Choice Requires="p14">
      <p:transition spd="slow" p14:dur="2000" advTm="17985"/>
    </mc:Choice>
    <mc:Fallback xmlns="">
      <p:transition spd="slow" advTm="1798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B17B8-3FA2-1202-6D4C-E1F9C62CD0E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315EE0E-D1C4-1AD0-F006-2E5D27E3AC2D}"/>
              </a:ext>
            </a:extLst>
          </p:cNvPr>
          <p:cNvSpPr txBox="1"/>
          <p:nvPr/>
        </p:nvSpPr>
        <p:spPr>
          <a:xfrm>
            <a:off x="212943" y="4534421"/>
            <a:ext cx="11916428" cy="1938992"/>
          </a:xfrm>
          <a:prstGeom prst="rect">
            <a:avLst/>
          </a:prstGeom>
          <a:noFill/>
        </p:spPr>
        <p:txBody>
          <a:bodyPr wrap="square" rtlCol="0">
            <a:spAutoFit/>
          </a:bodyPr>
          <a:lstStyle/>
          <a:p>
            <a:pPr lvl="0"/>
            <a:r>
              <a:rPr lang="en-AU" sz="2400" dirty="0">
                <a:latin typeface="Arial" panose="020B0604020202020204" pitchFamily="34" charset="0"/>
                <a:cs typeface="Arial" panose="020B0604020202020204" pitchFamily="34" charset="0"/>
              </a:rPr>
              <a:t>In August, 2025 the Labor Party and Liberal Coalition united in the Senate to force through a Bill to enable public funding of 1,000 homes for US military and their contractors and families in WA so they can build the facilities and service the nuclear submarines to be ported there. This diversion of public funding to the US military is at a time when addressing  homelessness for Australians is urgent social need.</a:t>
            </a:r>
          </a:p>
        </p:txBody>
      </p:sp>
      <p:sp>
        <p:nvSpPr>
          <p:cNvPr id="6" name="TextBox 5">
            <a:extLst>
              <a:ext uri="{FF2B5EF4-FFF2-40B4-BE49-F238E27FC236}">
                <a16:creationId xmlns:a16="http://schemas.microsoft.com/office/drawing/2014/main" id="{167CD7D2-7D54-8F5D-8195-138AF46D841E}"/>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81F6EA8A-A673-53D6-5A0C-8ECDAE6025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3" name="Picture 2">
            <a:extLst>
              <a:ext uri="{FF2B5EF4-FFF2-40B4-BE49-F238E27FC236}">
                <a16:creationId xmlns:a16="http://schemas.microsoft.com/office/drawing/2014/main" id="{45D40767-26D2-C490-F71E-FC2AA8DF37FB}"/>
              </a:ext>
            </a:extLst>
          </p:cNvPr>
          <p:cNvPicPr>
            <a:picLocks noChangeAspect="1"/>
          </p:cNvPicPr>
          <p:nvPr/>
        </p:nvPicPr>
        <p:blipFill>
          <a:blip r:embed="rId3"/>
          <a:stretch>
            <a:fillRect/>
          </a:stretch>
        </p:blipFill>
        <p:spPr>
          <a:xfrm>
            <a:off x="2698163" y="253372"/>
            <a:ext cx="5943905" cy="4140413"/>
          </a:xfrm>
          <a:prstGeom prst="rect">
            <a:avLst/>
          </a:prstGeom>
        </p:spPr>
      </p:pic>
    </p:spTree>
    <p:extLst>
      <p:ext uri="{BB962C8B-B14F-4D97-AF65-F5344CB8AC3E}">
        <p14:creationId xmlns:p14="http://schemas.microsoft.com/office/powerpoint/2010/main" val="1271145527"/>
      </p:ext>
    </p:extLst>
  </p:cSld>
  <p:clrMapOvr>
    <a:masterClrMapping/>
  </p:clrMapOvr>
  <mc:AlternateContent xmlns:mc="http://schemas.openxmlformats.org/markup-compatibility/2006" xmlns:p14="http://schemas.microsoft.com/office/powerpoint/2010/main">
    <mc:Choice Requires="p14">
      <p:transition spd="slow" p14:dur="2000" advTm="15673"/>
    </mc:Choice>
    <mc:Fallback xmlns="">
      <p:transition spd="slow" advTm="15673"/>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6D106-5E42-A15A-49EE-82A5BE59B23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86A45E4-3A1B-1179-47D2-6F573DFF7796}"/>
              </a:ext>
            </a:extLst>
          </p:cNvPr>
          <p:cNvSpPr txBox="1"/>
          <p:nvPr/>
        </p:nvSpPr>
        <p:spPr>
          <a:xfrm>
            <a:off x="237995" y="4116615"/>
            <a:ext cx="11599101" cy="1938992"/>
          </a:xfrm>
          <a:prstGeom prst="rect">
            <a:avLst/>
          </a:prstGeom>
          <a:noFill/>
        </p:spPr>
        <p:txBody>
          <a:bodyPr wrap="square" rtlCol="0">
            <a:spAutoFit/>
          </a:bodyPr>
          <a:lstStyle/>
          <a:p>
            <a:pPr lvl="0"/>
            <a:r>
              <a:rPr lang="en-AU" sz="2400" dirty="0">
                <a:latin typeface="Arial" panose="020B0604020202020204" pitchFamily="34" charset="0"/>
                <a:cs typeface="Arial" panose="020B0604020202020204" pitchFamily="34" charset="0"/>
              </a:rPr>
              <a:t>By the end of this decade, the Australian Government will decide on the location of an east coast port for nuclear submarines. Port Kembla, Newcastle and Brisbane have been muted as possible locations. Community, including trade union, opposition to establishing a nuclear port at Port Kembla and at Newcastle has been already forcefully demonstrated.</a:t>
            </a:r>
          </a:p>
        </p:txBody>
      </p:sp>
      <p:sp>
        <p:nvSpPr>
          <p:cNvPr id="6" name="TextBox 5">
            <a:extLst>
              <a:ext uri="{FF2B5EF4-FFF2-40B4-BE49-F238E27FC236}">
                <a16:creationId xmlns:a16="http://schemas.microsoft.com/office/drawing/2014/main" id="{1B7398A2-4210-A8E0-4EBD-6E968880A899}"/>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6A66C100-8749-24C0-166C-1E8792F4C9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3" name="Picture 2" descr="A body of water with boats and buildings&#10;&#10;AI-generated content may be incorrect.">
            <a:extLst>
              <a:ext uri="{FF2B5EF4-FFF2-40B4-BE49-F238E27FC236}">
                <a16:creationId xmlns:a16="http://schemas.microsoft.com/office/drawing/2014/main" id="{556CEDA4-2C59-1128-4F4C-9BAC5CAF7E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6641" y="323391"/>
            <a:ext cx="5121058" cy="3517737"/>
          </a:xfrm>
          <a:prstGeom prst="rect">
            <a:avLst/>
          </a:prstGeom>
        </p:spPr>
      </p:pic>
    </p:spTree>
    <p:extLst>
      <p:ext uri="{BB962C8B-B14F-4D97-AF65-F5344CB8AC3E}">
        <p14:creationId xmlns:p14="http://schemas.microsoft.com/office/powerpoint/2010/main" val="3737333881"/>
      </p:ext>
    </p:extLst>
  </p:cSld>
  <p:clrMapOvr>
    <a:masterClrMapping/>
  </p:clrMapOvr>
  <mc:AlternateContent xmlns:mc="http://schemas.openxmlformats.org/markup-compatibility/2006" xmlns:p14="http://schemas.microsoft.com/office/powerpoint/2010/main">
    <mc:Choice Requires="p14">
      <p:transition spd="slow" p14:dur="2000" advTm="26999"/>
    </mc:Choice>
    <mc:Fallback xmlns="">
      <p:transition spd="slow" advTm="26999"/>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0A16D-7742-536D-53D7-496AA6BDFD8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DC59903-8C0C-430A-FB5C-2FA687BA9958}"/>
              </a:ext>
            </a:extLst>
          </p:cNvPr>
          <p:cNvSpPr txBox="1"/>
          <p:nvPr/>
        </p:nvSpPr>
        <p:spPr>
          <a:xfrm>
            <a:off x="237995" y="4116615"/>
            <a:ext cx="11599101" cy="2246769"/>
          </a:xfrm>
          <a:prstGeom prst="rect">
            <a:avLst/>
          </a:prstGeom>
          <a:noFill/>
        </p:spPr>
        <p:txBody>
          <a:bodyPr wrap="square" rtlCol="0">
            <a:spAutoFit/>
          </a:bodyPr>
          <a:lstStyle/>
          <a:p>
            <a:r>
              <a:rPr lang="en-AU" sz="2800" dirty="0">
                <a:latin typeface="Arial" panose="020B0604020202020204" pitchFamily="34" charset="0"/>
                <a:cs typeface="Arial" panose="020B0604020202020204" pitchFamily="34" charset="0"/>
              </a:rPr>
              <a:t>Australia is facing the worst housing crisis in decades</a:t>
            </a:r>
          </a:p>
          <a:p>
            <a:r>
              <a:rPr lang="en-AU" sz="2800" dirty="0">
                <a:latin typeface="Arial" panose="020B0604020202020204" pitchFamily="34" charset="0"/>
                <a:cs typeface="Arial" panose="020B0604020202020204" pitchFamily="34" charset="0"/>
              </a:rPr>
              <a:t>We are in the middle of a housing disaster — record rents, vanishing public housing, and entire families sleeping in cars. Spending $375 billion on nuclear submarines is diverting scarce public funds away from addressing this social crisis.</a:t>
            </a:r>
          </a:p>
        </p:txBody>
      </p:sp>
      <p:sp>
        <p:nvSpPr>
          <p:cNvPr id="6" name="TextBox 5">
            <a:extLst>
              <a:ext uri="{FF2B5EF4-FFF2-40B4-BE49-F238E27FC236}">
                <a16:creationId xmlns:a16="http://schemas.microsoft.com/office/drawing/2014/main" id="{55D625ED-2DCC-4E90-CA6C-91A3840745CA}"/>
              </a:ext>
            </a:extLst>
          </p:cNvPr>
          <p:cNvSpPr txBox="1"/>
          <p:nvPr/>
        </p:nvSpPr>
        <p:spPr>
          <a:xfrm>
            <a:off x="9657568" y="513567"/>
            <a:ext cx="2329840" cy="1384995"/>
          </a:xfrm>
          <a:prstGeom prst="rect">
            <a:avLst/>
          </a:prstGeom>
          <a:noFill/>
        </p:spPr>
        <p:txBody>
          <a:bodyPr wrap="square" rtlCol="0">
            <a:spAutoFit/>
          </a:bodyPr>
          <a:lstStyle/>
          <a:p>
            <a:r>
              <a:rPr lang="en-AU" sz="2800" b="1" dirty="0">
                <a:solidFill>
                  <a:srgbClr val="0070C0"/>
                </a:solidFill>
                <a:latin typeface="Arial" panose="020B0604020202020204" pitchFamily="34" charset="0"/>
                <a:cs typeface="Arial" panose="020B0604020202020204" pitchFamily="34" charset="0"/>
              </a:rPr>
              <a:t>AUKUS Security Pact</a:t>
            </a:r>
          </a:p>
        </p:txBody>
      </p:sp>
      <p:pic>
        <p:nvPicPr>
          <p:cNvPr id="8" name="Picture 7" descr="A close-up of a globe&#10;&#10;AI-generated content may be incorrect.">
            <a:extLst>
              <a:ext uri="{FF2B5EF4-FFF2-40B4-BE49-F238E27FC236}">
                <a16:creationId xmlns:a16="http://schemas.microsoft.com/office/drawing/2014/main" id="{BBC2E6AD-6977-C11D-9354-565022137B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411" y="688931"/>
            <a:ext cx="1544876" cy="1393329"/>
          </a:xfrm>
          <a:prstGeom prst="rect">
            <a:avLst/>
          </a:prstGeom>
        </p:spPr>
      </p:pic>
      <p:pic>
        <p:nvPicPr>
          <p:cNvPr id="3" name="Picture 2">
            <a:extLst>
              <a:ext uri="{FF2B5EF4-FFF2-40B4-BE49-F238E27FC236}">
                <a16:creationId xmlns:a16="http://schemas.microsoft.com/office/drawing/2014/main" id="{5EA888D6-6311-3051-DAE9-CF22FCB5EE4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150178" y="333035"/>
            <a:ext cx="7340498" cy="3498450"/>
          </a:xfrm>
          <a:prstGeom prst="rect">
            <a:avLst/>
          </a:prstGeom>
        </p:spPr>
      </p:pic>
    </p:spTree>
    <p:extLst>
      <p:ext uri="{BB962C8B-B14F-4D97-AF65-F5344CB8AC3E}">
        <p14:creationId xmlns:p14="http://schemas.microsoft.com/office/powerpoint/2010/main" val="2199220978"/>
      </p:ext>
    </p:extLst>
  </p:cSld>
  <p:clrMapOvr>
    <a:masterClrMapping/>
  </p:clrMapOvr>
  <mc:AlternateContent xmlns:mc="http://schemas.openxmlformats.org/markup-compatibility/2006" xmlns:p14="http://schemas.microsoft.com/office/powerpoint/2010/main">
    <mc:Choice Requires="p14">
      <p:transition spd="slow" p14:dur="2000" advTm="26999"/>
    </mc:Choice>
    <mc:Fallback xmlns="">
      <p:transition spd="slow" advTm="26999"/>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689</TotalTime>
  <Words>1489</Words>
  <Application>Microsoft Office PowerPoint</Application>
  <PresentationFormat>Widescreen</PresentationFormat>
  <Paragraphs>69</Paragraphs>
  <Slides>25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Bevan Ramsden</dc:creator>
  <cp:lastModifiedBy>Bevan Ramsden</cp:lastModifiedBy>
  <cp:revision>68</cp:revision>
  <dcterms:created xsi:type="dcterms:W3CDTF">2025-08-10T06:36:45Z</dcterms:created>
  <dcterms:modified xsi:type="dcterms:W3CDTF">2026-06-22T10:21:59Z</dcterms:modified>
</cp:coreProperties>
</file>