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0" r:id="rId2"/>
    <p:sldId id="271" r:id="rId3"/>
    <p:sldId id="269" r:id="rId4"/>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22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1" d="100"/>
          <a:sy n="51" d="100"/>
        </p:scale>
        <p:origin x="1256"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166EEC-BAA7-4477-9FB0-D6A510201001}" type="datetimeFigureOut">
              <a:rPr lang="en-AU" smtClean="0"/>
              <a:t>21/11/2025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FFFD2B-2F87-46B2-A1A5-394EEC618F5D}" type="slidenum">
              <a:rPr lang="en-AU" smtClean="0"/>
              <a:t>‹#›</a:t>
            </a:fld>
            <a:endParaRPr lang="en-AU"/>
          </a:p>
        </p:txBody>
      </p:sp>
    </p:spTree>
    <p:extLst>
      <p:ext uri="{BB962C8B-B14F-4D97-AF65-F5344CB8AC3E}">
        <p14:creationId xmlns:p14="http://schemas.microsoft.com/office/powerpoint/2010/main" val="21258238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A6FFFD2B-2F87-46B2-A1A5-394EEC618F5D}" type="slidenum">
              <a:rPr lang="en-AU" smtClean="0"/>
              <a:t>16</a:t>
            </a:fld>
            <a:endParaRPr lang="en-AU"/>
          </a:p>
        </p:txBody>
      </p:sp>
    </p:spTree>
    <p:extLst>
      <p:ext uri="{BB962C8B-B14F-4D97-AF65-F5344CB8AC3E}">
        <p14:creationId xmlns:p14="http://schemas.microsoft.com/office/powerpoint/2010/main" val="1463301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21D29-23EF-2A8B-56E0-4ED651CE055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286721F-2D19-1F2B-05ED-1183AFE276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97F17FED-2C30-3BE5-888B-849D3FEE2579}"/>
              </a:ext>
            </a:extLst>
          </p:cNvPr>
          <p:cNvSpPr>
            <a:spLocks noGrp="1"/>
          </p:cNvSpPr>
          <p:nvPr>
            <p:ph type="dt" sz="half" idx="10"/>
          </p:nvPr>
        </p:nvSpPr>
        <p:spPr/>
        <p:txBody>
          <a:bodyPr/>
          <a:lstStyle/>
          <a:p>
            <a:fld id="{CB84BE0A-1332-4D88-9F2D-F0871485008E}" type="datetimeFigureOut">
              <a:rPr lang="en-AU" smtClean="0"/>
              <a:t>21/11/2025</a:t>
            </a:fld>
            <a:endParaRPr lang="en-AU"/>
          </a:p>
        </p:txBody>
      </p:sp>
      <p:sp>
        <p:nvSpPr>
          <p:cNvPr id="5" name="Footer Placeholder 4">
            <a:extLst>
              <a:ext uri="{FF2B5EF4-FFF2-40B4-BE49-F238E27FC236}">
                <a16:creationId xmlns:a16="http://schemas.microsoft.com/office/drawing/2014/main" id="{E81572DD-DAF6-F319-1507-B7ADF764F84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FF60A01-31B0-D010-44C5-322959CCA767}"/>
              </a:ext>
            </a:extLst>
          </p:cNvPr>
          <p:cNvSpPr>
            <a:spLocks noGrp="1"/>
          </p:cNvSpPr>
          <p:nvPr>
            <p:ph type="sldNum" sz="quarter" idx="12"/>
          </p:nvPr>
        </p:nvSpPr>
        <p:spPr/>
        <p:txBody>
          <a:bodyPr/>
          <a:lstStyle/>
          <a:p>
            <a:fld id="{AB4FD36A-0BBB-48B3-969C-BE031983AD68}" type="slidenum">
              <a:rPr lang="en-AU" smtClean="0"/>
              <a:t>‹#›</a:t>
            </a:fld>
            <a:endParaRPr lang="en-AU"/>
          </a:p>
        </p:txBody>
      </p:sp>
    </p:spTree>
    <p:extLst>
      <p:ext uri="{BB962C8B-B14F-4D97-AF65-F5344CB8AC3E}">
        <p14:creationId xmlns:p14="http://schemas.microsoft.com/office/powerpoint/2010/main" val="3464180933"/>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3B274-537B-859F-80FA-790CFE2886C8}"/>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26230F0-E23D-43CB-49F4-AC874BE460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2E60BDB-4023-727B-C8DD-FC2415A5314C}"/>
              </a:ext>
            </a:extLst>
          </p:cNvPr>
          <p:cNvSpPr>
            <a:spLocks noGrp="1"/>
          </p:cNvSpPr>
          <p:nvPr>
            <p:ph type="dt" sz="half" idx="10"/>
          </p:nvPr>
        </p:nvSpPr>
        <p:spPr/>
        <p:txBody>
          <a:bodyPr/>
          <a:lstStyle/>
          <a:p>
            <a:fld id="{CB84BE0A-1332-4D88-9F2D-F0871485008E}" type="datetimeFigureOut">
              <a:rPr lang="en-AU" smtClean="0"/>
              <a:t>21/11/2025</a:t>
            </a:fld>
            <a:endParaRPr lang="en-AU"/>
          </a:p>
        </p:txBody>
      </p:sp>
      <p:sp>
        <p:nvSpPr>
          <p:cNvPr id="5" name="Footer Placeholder 4">
            <a:extLst>
              <a:ext uri="{FF2B5EF4-FFF2-40B4-BE49-F238E27FC236}">
                <a16:creationId xmlns:a16="http://schemas.microsoft.com/office/drawing/2014/main" id="{F496AEF7-75F8-CE98-B638-84EDEC5D7D8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210D498-3C92-8B2D-9905-DC5766607D7C}"/>
              </a:ext>
            </a:extLst>
          </p:cNvPr>
          <p:cNvSpPr>
            <a:spLocks noGrp="1"/>
          </p:cNvSpPr>
          <p:nvPr>
            <p:ph type="sldNum" sz="quarter" idx="12"/>
          </p:nvPr>
        </p:nvSpPr>
        <p:spPr/>
        <p:txBody>
          <a:bodyPr/>
          <a:lstStyle/>
          <a:p>
            <a:fld id="{AB4FD36A-0BBB-48B3-969C-BE031983AD68}" type="slidenum">
              <a:rPr lang="en-AU" smtClean="0"/>
              <a:t>‹#›</a:t>
            </a:fld>
            <a:endParaRPr lang="en-AU"/>
          </a:p>
        </p:txBody>
      </p:sp>
    </p:spTree>
    <p:extLst>
      <p:ext uri="{BB962C8B-B14F-4D97-AF65-F5344CB8AC3E}">
        <p14:creationId xmlns:p14="http://schemas.microsoft.com/office/powerpoint/2010/main" val="3013516660"/>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12EB59-0273-7A68-27E7-337C882E8EC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8A4D5159-F448-8785-7B5B-39B423192F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9FD130B-ADFC-60D9-4640-EDC0993B1D79}"/>
              </a:ext>
            </a:extLst>
          </p:cNvPr>
          <p:cNvSpPr>
            <a:spLocks noGrp="1"/>
          </p:cNvSpPr>
          <p:nvPr>
            <p:ph type="dt" sz="half" idx="10"/>
          </p:nvPr>
        </p:nvSpPr>
        <p:spPr/>
        <p:txBody>
          <a:bodyPr/>
          <a:lstStyle/>
          <a:p>
            <a:fld id="{CB84BE0A-1332-4D88-9F2D-F0871485008E}" type="datetimeFigureOut">
              <a:rPr lang="en-AU" smtClean="0"/>
              <a:t>21/11/2025</a:t>
            </a:fld>
            <a:endParaRPr lang="en-AU"/>
          </a:p>
        </p:txBody>
      </p:sp>
      <p:sp>
        <p:nvSpPr>
          <p:cNvPr id="5" name="Footer Placeholder 4">
            <a:extLst>
              <a:ext uri="{FF2B5EF4-FFF2-40B4-BE49-F238E27FC236}">
                <a16:creationId xmlns:a16="http://schemas.microsoft.com/office/drawing/2014/main" id="{46C811E5-B3C4-D7DD-97A9-9B60B4D0546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BA651A9-B339-18A6-D3A1-17A45DE747BE}"/>
              </a:ext>
            </a:extLst>
          </p:cNvPr>
          <p:cNvSpPr>
            <a:spLocks noGrp="1"/>
          </p:cNvSpPr>
          <p:nvPr>
            <p:ph type="sldNum" sz="quarter" idx="12"/>
          </p:nvPr>
        </p:nvSpPr>
        <p:spPr/>
        <p:txBody>
          <a:bodyPr/>
          <a:lstStyle/>
          <a:p>
            <a:fld id="{AB4FD36A-0BBB-48B3-969C-BE031983AD68}" type="slidenum">
              <a:rPr lang="en-AU" smtClean="0"/>
              <a:t>‹#›</a:t>
            </a:fld>
            <a:endParaRPr lang="en-AU"/>
          </a:p>
        </p:txBody>
      </p:sp>
    </p:spTree>
    <p:extLst>
      <p:ext uri="{BB962C8B-B14F-4D97-AF65-F5344CB8AC3E}">
        <p14:creationId xmlns:p14="http://schemas.microsoft.com/office/powerpoint/2010/main" val="480504808"/>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C71F2-A536-00FC-F495-CE8A313D7B7A}"/>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99C0E88-C818-5074-989C-3882812EB1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3635583-8038-DDB0-312C-BCC68D61966E}"/>
              </a:ext>
            </a:extLst>
          </p:cNvPr>
          <p:cNvSpPr>
            <a:spLocks noGrp="1"/>
          </p:cNvSpPr>
          <p:nvPr>
            <p:ph type="dt" sz="half" idx="10"/>
          </p:nvPr>
        </p:nvSpPr>
        <p:spPr/>
        <p:txBody>
          <a:bodyPr/>
          <a:lstStyle/>
          <a:p>
            <a:fld id="{CB84BE0A-1332-4D88-9F2D-F0871485008E}" type="datetimeFigureOut">
              <a:rPr lang="en-AU" smtClean="0"/>
              <a:t>21/11/2025</a:t>
            </a:fld>
            <a:endParaRPr lang="en-AU"/>
          </a:p>
        </p:txBody>
      </p:sp>
      <p:sp>
        <p:nvSpPr>
          <p:cNvPr id="5" name="Footer Placeholder 4">
            <a:extLst>
              <a:ext uri="{FF2B5EF4-FFF2-40B4-BE49-F238E27FC236}">
                <a16:creationId xmlns:a16="http://schemas.microsoft.com/office/drawing/2014/main" id="{1DC000CB-EB00-929B-9276-667301E674B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9AC7BFC-2BEB-DD07-E727-04509288C3A1}"/>
              </a:ext>
            </a:extLst>
          </p:cNvPr>
          <p:cNvSpPr>
            <a:spLocks noGrp="1"/>
          </p:cNvSpPr>
          <p:nvPr>
            <p:ph type="sldNum" sz="quarter" idx="12"/>
          </p:nvPr>
        </p:nvSpPr>
        <p:spPr/>
        <p:txBody>
          <a:bodyPr/>
          <a:lstStyle/>
          <a:p>
            <a:fld id="{AB4FD36A-0BBB-48B3-969C-BE031983AD68}" type="slidenum">
              <a:rPr lang="en-AU" smtClean="0"/>
              <a:t>‹#›</a:t>
            </a:fld>
            <a:endParaRPr lang="en-AU"/>
          </a:p>
        </p:txBody>
      </p:sp>
    </p:spTree>
    <p:extLst>
      <p:ext uri="{BB962C8B-B14F-4D97-AF65-F5344CB8AC3E}">
        <p14:creationId xmlns:p14="http://schemas.microsoft.com/office/powerpoint/2010/main" val="748579883"/>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9658A-AC00-FB49-F022-1A801FC4AE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50D12C6A-CA4D-F20C-3E22-8204DC30100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C0A3E2-EAD1-3582-B1BC-E49FAFE67D56}"/>
              </a:ext>
            </a:extLst>
          </p:cNvPr>
          <p:cNvSpPr>
            <a:spLocks noGrp="1"/>
          </p:cNvSpPr>
          <p:nvPr>
            <p:ph type="dt" sz="half" idx="10"/>
          </p:nvPr>
        </p:nvSpPr>
        <p:spPr/>
        <p:txBody>
          <a:bodyPr/>
          <a:lstStyle/>
          <a:p>
            <a:fld id="{CB84BE0A-1332-4D88-9F2D-F0871485008E}" type="datetimeFigureOut">
              <a:rPr lang="en-AU" smtClean="0"/>
              <a:t>21/11/2025</a:t>
            </a:fld>
            <a:endParaRPr lang="en-AU"/>
          </a:p>
        </p:txBody>
      </p:sp>
      <p:sp>
        <p:nvSpPr>
          <p:cNvPr id="5" name="Footer Placeholder 4">
            <a:extLst>
              <a:ext uri="{FF2B5EF4-FFF2-40B4-BE49-F238E27FC236}">
                <a16:creationId xmlns:a16="http://schemas.microsoft.com/office/drawing/2014/main" id="{A86FBD14-9F21-0ED9-74BF-E89D34DD865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3189C8E-D49D-31E2-D04B-45CB2A6FC6AB}"/>
              </a:ext>
            </a:extLst>
          </p:cNvPr>
          <p:cNvSpPr>
            <a:spLocks noGrp="1"/>
          </p:cNvSpPr>
          <p:nvPr>
            <p:ph type="sldNum" sz="quarter" idx="12"/>
          </p:nvPr>
        </p:nvSpPr>
        <p:spPr/>
        <p:txBody>
          <a:bodyPr/>
          <a:lstStyle/>
          <a:p>
            <a:fld id="{AB4FD36A-0BBB-48B3-969C-BE031983AD68}" type="slidenum">
              <a:rPr lang="en-AU" smtClean="0"/>
              <a:t>‹#›</a:t>
            </a:fld>
            <a:endParaRPr lang="en-AU"/>
          </a:p>
        </p:txBody>
      </p:sp>
    </p:spTree>
    <p:extLst>
      <p:ext uri="{BB962C8B-B14F-4D97-AF65-F5344CB8AC3E}">
        <p14:creationId xmlns:p14="http://schemas.microsoft.com/office/powerpoint/2010/main" val="430784874"/>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72F31-EDFD-B68E-0ADF-998DB256D222}"/>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4CEE5CF5-A70B-D910-4830-A4A2DA2A33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7BD45AC4-D276-8625-6363-E520E2E716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CC41210D-618A-6714-A310-6D31E6A9D903}"/>
              </a:ext>
            </a:extLst>
          </p:cNvPr>
          <p:cNvSpPr>
            <a:spLocks noGrp="1"/>
          </p:cNvSpPr>
          <p:nvPr>
            <p:ph type="dt" sz="half" idx="10"/>
          </p:nvPr>
        </p:nvSpPr>
        <p:spPr/>
        <p:txBody>
          <a:bodyPr/>
          <a:lstStyle/>
          <a:p>
            <a:fld id="{CB84BE0A-1332-4D88-9F2D-F0871485008E}" type="datetimeFigureOut">
              <a:rPr lang="en-AU" smtClean="0"/>
              <a:t>21/11/2025</a:t>
            </a:fld>
            <a:endParaRPr lang="en-AU"/>
          </a:p>
        </p:txBody>
      </p:sp>
      <p:sp>
        <p:nvSpPr>
          <p:cNvPr id="6" name="Footer Placeholder 5">
            <a:extLst>
              <a:ext uri="{FF2B5EF4-FFF2-40B4-BE49-F238E27FC236}">
                <a16:creationId xmlns:a16="http://schemas.microsoft.com/office/drawing/2014/main" id="{FBC2DB1F-EC65-1C5B-A372-44AE63306C9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B3519EDA-4A29-E067-37EF-A43CC3E37E9C}"/>
              </a:ext>
            </a:extLst>
          </p:cNvPr>
          <p:cNvSpPr>
            <a:spLocks noGrp="1"/>
          </p:cNvSpPr>
          <p:nvPr>
            <p:ph type="sldNum" sz="quarter" idx="12"/>
          </p:nvPr>
        </p:nvSpPr>
        <p:spPr/>
        <p:txBody>
          <a:bodyPr/>
          <a:lstStyle/>
          <a:p>
            <a:fld id="{AB4FD36A-0BBB-48B3-969C-BE031983AD68}" type="slidenum">
              <a:rPr lang="en-AU" smtClean="0"/>
              <a:t>‹#›</a:t>
            </a:fld>
            <a:endParaRPr lang="en-AU"/>
          </a:p>
        </p:txBody>
      </p:sp>
    </p:spTree>
    <p:extLst>
      <p:ext uri="{BB962C8B-B14F-4D97-AF65-F5344CB8AC3E}">
        <p14:creationId xmlns:p14="http://schemas.microsoft.com/office/powerpoint/2010/main" val="2293052986"/>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9E6E6-543D-087D-1CE5-E7C5793DA467}"/>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DAC2507-B842-38DC-6264-61E96F828D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F697231-1964-E360-7AC9-7D77F1559B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E2560D02-4574-0980-DABC-B0A5E6ACC5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253444-7B24-D0A0-1E71-BD7925DA7A4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28725B7B-AB84-F361-6542-6E7213E6BEA4}"/>
              </a:ext>
            </a:extLst>
          </p:cNvPr>
          <p:cNvSpPr>
            <a:spLocks noGrp="1"/>
          </p:cNvSpPr>
          <p:nvPr>
            <p:ph type="dt" sz="half" idx="10"/>
          </p:nvPr>
        </p:nvSpPr>
        <p:spPr/>
        <p:txBody>
          <a:bodyPr/>
          <a:lstStyle/>
          <a:p>
            <a:fld id="{CB84BE0A-1332-4D88-9F2D-F0871485008E}" type="datetimeFigureOut">
              <a:rPr lang="en-AU" smtClean="0"/>
              <a:t>21/11/2025</a:t>
            </a:fld>
            <a:endParaRPr lang="en-AU"/>
          </a:p>
        </p:txBody>
      </p:sp>
      <p:sp>
        <p:nvSpPr>
          <p:cNvPr id="8" name="Footer Placeholder 7">
            <a:extLst>
              <a:ext uri="{FF2B5EF4-FFF2-40B4-BE49-F238E27FC236}">
                <a16:creationId xmlns:a16="http://schemas.microsoft.com/office/drawing/2014/main" id="{4CE2CA3A-59DC-1E74-503C-0EC138154B09}"/>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5913DFE0-1E12-C9DC-923F-21E0B1EC6AD7}"/>
              </a:ext>
            </a:extLst>
          </p:cNvPr>
          <p:cNvSpPr>
            <a:spLocks noGrp="1"/>
          </p:cNvSpPr>
          <p:nvPr>
            <p:ph type="sldNum" sz="quarter" idx="12"/>
          </p:nvPr>
        </p:nvSpPr>
        <p:spPr/>
        <p:txBody>
          <a:bodyPr/>
          <a:lstStyle/>
          <a:p>
            <a:fld id="{AB4FD36A-0BBB-48B3-969C-BE031983AD68}" type="slidenum">
              <a:rPr lang="en-AU" smtClean="0"/>
              <a:t>‹#›</a:t>
            </a:fld>
            <a:endParaRPr lang="en-AU"/>
          </a:p>
        </p:txBody>
      </p:sp>
    </p:spTree>
    <p:extLst>
      <p:ext uri="{BB962C8B-B14F-4D97-AF65-F5344CB8AC3E}">
        <p14:creationId xmlns:p14="http://schemas.microsoft.com/office/powerpoint/2010/main" val="1987883625"/>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E594D-414D-A898-98E1-F47A1A6B0D2C}"/>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27B104AB-6891-88CF-307E-A6D0F7CC4786}"/>
              </a:ext>
            </a:extLst>
          </p:cNvPr>
          <p:cNvSpPr>
            <a:spLocks noGrp="1"/>
          </p:cNvSpPr>
          <p:nvPr>
            <p:ph type="dt" sz="half" idx="10"/>
          </p:nvPr>
        </p:nvSpPr>
        <p:spPr/>
        <p:txBody>
          <a:bodyPr/>
          <a:lstStyle/>
          <a:p>
            <a:fld id="{CB84BE0A-1332-4D88-9F2D-F0871485008E}" type="datetimeFigureOut">
              <a:rPr lang="en-AU" smtClean="0"/>
              <a:t>21/11/2025</a:t>
            </a:fld>
            <a:endParaRPr lang="en-AU"/>
          </a:p>
        </p:txBody>
      </p:sp>
      <p:sp>
        <p:nvSpPr>
          <p:cNvPr id="4" name="Footer Placeholder 3">
            <a:extLst>
              <a:ext uri="{FF2B5EF4-FFF2-40B4-BE49-F238E27FC236}">
                <a16:creationId xmlns:a16="http://schemas.microsoft.com/office/drawing/2014/main" id="{B9FFEBFA-A43F-62D1-8CF7-1BACCA9A5CFE}"/>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2C3D95B5-2A90-1AD7-553A-356C23CC5559}"/>
              </a:ext>
            </a:extLst>
          </p:cNvPr>
          <p:cNvSpPr>
            <a:spLocks noGrp="1"/>
          </p:cNvSpPr>
          <p:nvPr>
            <p:ph type="sldNum" sz="quarter" idx="12"/>
          </p:nvPr>
        </p:nvSpPr>
        <p:spPr/>
        <p:txBody>
          <a:bodyPr/>
          <a:lstStyle/>
          <a:p>
            <a:fld id="{AB4FD36A-0BBB-48B3-969C-BE031983AD68}" type="slidenum">
              <a:rPr lang="en-AU" smtClean="0"/>
              <a:t>‹#›</a:t>
            </a:fld>
            <a:endParaRPr lang="en-AU"/>
          </a:p>
        </p:txBody>
      </p:sp>
    </p:spTree>
    <p:extLst>
      <p:ext uri="{BB962C8B-B14F-4D97-AF65-F5344CB8AC3E}">
        <p14:creationId xmlns:p14="http://schemas.microsoft.com/office/powerpoint/2010/main" val="477166043"/>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B5A9C7-F3FC-8FB3-CF8A-1DA61D632453}"/>
              </a:ext>
            </a:extLst>
          </p:cNvPr>
          <p:cNvSpPr>
            <a:spLocks noGrp="1"/>
          </p:cNvSpPr>
          <p:nvPr>
            <p:ph type="dt" sz="half" idx="10"/>
          </p:nvPr>
        </p:nvSpPr>
        <p:spPr/>
        <p:txBody>
          <a:bodyPr/>
          <a:lstStyle/>
          <a:p>
            <a:fld id="{CB84BE0A-1332-4D88-9F2D-F0871485008E}" type="datetimeFigureOut">
              <a:rPr lang="en-AU" smtClean="0"/>
              <a:t>21/11/2025</a:t>
            </a:fld>
            <a:endParaRPr lang="en-AU"/>
          </a:p>
        </p:txBody>
      </p:sp>
      <p:sp>
        <p:nvSpPr>
          <p:cNvPr id="3" name="Footer Placeholder 2">
            <a:extLst>
              <a:ext uri="{FF2B5EF4-FFF2-40B4-BE49-F238E27FC236}">
                <a16:creationId xmlns:a16="http://schemas.microsoft.com/office/drawing/2014/main" id="{D8FB31A7-38A5-F76D-2E18-4AF0471B9729}"/>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93022F4-9C4D-3F4A-5862-5EFBA6FF511F}"/>
              </a:ext>
            </a:extLst>
          </p:cNvPr>
          <p:cNvSpPr>
            <a:spLocks noGrp="1"/>
          </p:cNvSpPr>
          <p:nvPr>
            <p:ph type="sldNum" sz="quarter" idx="12"/>
          </p:nvPr>
        </p:nvSpPr>
        <p:spPr/>
        <p:txBody>
          <a:bodyPr/>
          <a:lstStyle/>
          <a:p>
            <a:fld id="{AB4FD36A-0BBB-48B3-969C-BE031983AD68}" type="slidenum">
              <a:rPr lang="en-AU" smtClean="0"/>
              <a:t>‹#›</a:t>
            </a:fld>
            <a:endParaRPr lang="en-AU"/>
          </a:p>
        </p:txBody>
      </p:sp>
    </p:spTree>
    <p:extLst>
      <p:ext uri="{BB962C8B-B14F-4D97-AF65-F5344CB8AC3E}">
        <p14:creationId xmlns:p14="http://schemas.microsoft.com/office/powerpoint/2010/main" val="1554682424"/>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FCC6F-CAC9-6A29-FC1D-DBF0DBF53A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C80D6357-A945-46C0-66D7-B4A9C4E776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37DC1C7-4904-A23F-E292-D17DEF4E81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E07DCF-DE42-331C-3DE0-B63C8A2AAE2A}"/>
              </a:ext>
            </a:extLst>
          </p:cNvPr>
          <p:cNvSpPr>
            <a:spLocks noGrp="1"/>
          </p:cNvSpPr>
          <p:nvPr>
            <p:ph type="dt" sz="half" idx="10"/>
          </p:nvPr>
        </p:nvSpPr>
        <p:spPr/>
        <p:txBody>
          <a:bodyPr/>
          <a:lstStyle/>
          <a:p>
            <a:fld id="{CB84BE0A-1332-4D88-9F2D-F0871485008E}" type="datetimeFigureOut">
              <a:rPr lang="en-AU" smtClean="0"/>
              <a:t>21/11/2025</a:t>
            </a:fld>
            <a:endParaRPr lang="en-AU"/>
          </a:p>
        </p:txBody>
      </p:sp>
      <p:sp>
        <p:nvSpPr>
          <p:cNvPr id="6" name="Footer Placeholder 5">
            <a:extLst>
              <a:ext uri="{FF2B5EF4-FFF2-40B4-BE49-F238E27FC236}">
                <a16:creationId xmlns:a16="http://schemas.microsoft.com/office/drawing/2014/main" id="{6411E794-B073-A30A-90F1-400418E361A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610B177-8E80-DBDB-4642-072485D3E946}"/>
              </a:ext>
            </a:extLst>
          </p:cNvPr>
          <p:cNvSpPr>
            <a:spLocks noGrp="1"/>
          </p:cNvSpPr>
          <p:nvPr>
            <p:ph type="sldNum" sz="quarter" idx="12"/>
          </p:nvPr>
        </p:nvSpPr>
        <p:spPr/>
        <p:txBody>
          <a:bodyPr/>
          <a:lstStyle/>
          <a:p>
            <a:fld id="{AB4FD36A-0BBB-48B3-969C-BE031983AD68}" type="slidenum">
              <a:rPr lang="en-AU" smtClean="0"/>
              <a:t>‹#›</a:t>
            </a:fld>
            <a:endParaRPr lang="en-AU"/>
          </a:p>
        </p:txBody>
      </p:sp>
    </p:spTree>
    <p:extLst>
      <p:ext uri="{BB962C8B-B14F-4D97-AF65-F5344CB8AC3E}">
        <p14:creationId xmlns:p14="http://schemas.microsoft.com/office/powerpoint/2010/main" val="2439412012"/>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F6D70-88BB-4681-4278-AF02BAC5E2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14AB4566-1AD4-548F-8287-F10F643B63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AU"/>
          </a:p>
        </p:txBody>
      </p:sp>
      <p:sp>
        <p:nvSpPr>
          <p:cNvPr id="4" name="Text Placeholder 3">
            <a:extLst>
              <a:ext uri="{FF2B5EF4-FFF2-40B4-BE49-F238E27FC236}">
                <a16:creationId xmlns:a16="http://schemas.microsoft.com/office/drawing/2014/main" id="{BFEBED24-5605-CD61-EDB4-2C4AEFE1FA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3F4DCD-6F1F-32FD-3C89-CC758B947BE5}"/>
              </a:ext>
            </a:extLst>
          </p:cNvPr>
          <p:cNvSpPr>
            <a:spLocks noGrp="1"/>
          </p:cNvSpPr>
          <p:nvPr>
            <p:ph type="dt" sz="half" idx="10"/>
          </p:nvPr>
        </p:nvSpPr>
        <p:spPr/>
        <p:txBody>
          <a:bodyPr/>
          <a:lstStyle/>
          <a:p>
            <a:fld id="{CB84BE0A-1332-4D88-9F2D-F0871485008E}" type="datetimeFigureOut">
              <a:rPr lang="en-AU" smtClean="0"/>
              <a:t>21/11/2025</a:t>
            </a:fld>
            <a:endParaRPr lang="en-AU"/>
          </a:p>
        </p:txBody>
      </p:sp>
      <p:sp>
        <p:nvSpPr>
          <p:cNvPr id="6" name="Footer Placeholder 5">
            <a:extLst>
              <a:ext uri="{FF2B5EF4-FFF2-40B4-BE49-F238E27FC236}">
                <a16:creationId xmlns:a16="http://schemas.microsoft.com/office/drawing/2014/main" id="{09C21A61-50CF-64B3-0FBB-70E21A7145E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914A78E-FAC1-109B-1B5C-3466AD559C0C}"/>
              </a:ext>
            </a:extLst>
          </p:cNvPr>
          <p:cNvSpPr>
            <a:spLocks noGrp="1"/>
          </p:cNvSpPr>
          <p:nvPr>
            <p:ph type="sldNum" sz="quarter" idx="12"/>
          </p:nvPr>
        </p:nvSpPr>
        <p:spPr/>
        <p:txBody>
          <a:bodyPr/>
          <a:lstStyle/>
          <a:p>
            <a:fld id="{AB4FD36A-0BBB-48B3-969C-BE031983AD68}" type="slidenum">
              <a:rPr lang="en-AU" smtClean="0"/>
              <a:t>‹#›</a:t>
            </a:fld>
            <a:endParaRPr lang="en-AU"/>
          </a:p>
        </p:txBody>
      </p:sp>
    </p:spTree>
    <p:extLst>
      <p:ext uri="{BB962C8B-B14F-4D97-AF65-F5344CB8AC3E}">
        <p14:creationId xmlns:p14="http://schemas.microsoft.com/office/powerpoint/2010/main" val="3148274637"/>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699B4D-3AA2-8373-6BEE-B61A696F6B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2C71D5D-B176-B911-2009-839F00BC1E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543AE12-C2B0-BC34-8ADA-D55711A1EF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B84BE0A-1332-4D88-9F2D-F0871485008E}" type="datetimeFigureOut">
              <a:rPr lang="en-AU" smtClean="0"/>
              <a:t>21/11/2025</a:t>
            </a:fld>
            <a:endParaRPr lang="en-AU"/>
          </a:p>
        </p:txBody>
      </p:sp>
      <p:sp>
        <p:nvSpPr>
          <p:cNvPr id="5" name="Footer Placeholder 4">
            <a:extLst>
              <a:ext uri="{FF2B5EF4-FFF2-40B4-BE49-F238E27FC236}">
                <a16:creationId xmlns:a16="http://schemas.microsoft.com/office/drawing/2014/main" id="{71C97069-D9E8-D6B8-36A3-979CBDBBEF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DBAC23C0-17B4-D4E4-F349-0E12AD4414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B4FD36A-0BBB-48B3-969C-BE031983AD68}" type="slidenum">
              <a:rPr lang="en-AU" smtClean="0"/>
              <a:t>‹#›</a:t>
            </a:fld>
            <a:endParaRPr lang="en-AU"/>
          </a:p>
        </p:txBody>
      </p:sp>
    </p:spTree>
    <p:extLst>
      <p:ext uri="{BB962C8B-B14F-4D97-AF65-F5344CB8AC3E}">
        <p14:creationId xmlns:p14="http://schemas.microsoft.com/office/powerpoint/2010/main" val="18890420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4.jpg"/><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5.jpg"/><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67C18-6971-EAC8-0F83-E2E246B4D670}"/>
              </a:ext>
            </a:extLst>
          </p:cNvPr>
          <p:cNvSpPr>
            <a:spLocks noGrp="1"/>
          </p:cNvSpPr>
          <p:nvPr>
            <p:ph type="ctrTitle"/>
          </p:nvPr>
        </p:nvSpPr>
        <p:spPr>
          <a:xfrm>
            <a:off x="2982686" y="534197"/>
            <a:ext cx="7685314" cy="652345"/>
          </a:xfrm>
        </p:spPr>
        <p:txBody>
          <a:bodyPr>
            <a:normAutofit/>
          </a:bodyPr>
          <a:lstStyle/>
          <a:p>
            <a:pPr algn="l"/>
            <a:r>
              <a:rPr lang="en-AU" sz="2400" b="1" dirty="0">
                <a:solidFill>
                  <a:srgbClr val="0070C0"/>
                </a:solidFill>
                <a:latin typeface="Arial" panose="020B0604020202020204" pitchFamily="34" charset="0"/>
                <a:cs typeface="Arial" panose="020B0604020202020204" pitchFamily="34" charset="0"/>
              </a:rPr>
              <a:t>                                                    Alternative Defence 1</a:t>
            </a:r>
          </a:p>
        </p:txBody>
      </p:sp>
      <p:sp>
        <p:nvSpPr>
          <p:cNvPr id="3" name="Subtitle 2">
            <a:extLst>
              <a:ext uri="{FF2B5EF4-FFF2-40B4-BE49-F238E27FC236}">
                <a16:creationId xmlns:a16="http://schemas.microsoft.com/office/drawing/2014/main" id="{C99BD1C5-E86D-C9C3-A4FF-2B55A6E77B9F}"/>
              </a:ext>
            </a:extLst>
          </p:cNvPr>
          <p:cNvSpPr>
            <a:spLocks noGrp="1"/>
          </p:cNvSpPr>
          <p:nvPr>
            <p:ph type="subTitle" idx="1"/>
          </p:nvPr>
        </p:nvSpPr>
        <p:spPr>
          <a:xfrm>
            <a:off x="5010412" y="1402915"/>
            <a:ext cx="6576164" cy="2787810"/>
          </a:xfrm>
        </p:spPr>
        <p:txBody>
          <a:bodyPr>
            <a:normAutofit/>
          </a:bodyPr>
          <a:lstStyle/>
          <a:p>
            <a:r>
              <a:rPr lang="en-AU" sz="3200" b="1" dirty="0">
                <a:latin typeface="Arial" panose="020B0604020202020204" pitchFamily="34" charset="0"/>
                <a:cs typeface="Arial" panose="020B0604020202020204" pitchFamily="34" charset="0"/>
              </a:rPr>
              <a:t>Peace,</a:t>
            </a:r>
          </a:p>
          <a:p>
            <a:r>
              <a:rPr lang="en-AU" sz="3200" b="1" dirty="0">
                <a:latin typeface="Arial" panose="020B0604020202020204" pitchFamily="34" charset="0"/>
                <a:cs typeface="Arial" panose="020B0604020202020204" pitchFamily="34" charset="0"/>
              </a:rPr>
              <a:t>independence</a:t>
            </a:r>
          </a:p>
          <a:p>
            <a:r>
              <a:rPr lang="en-AU" sz="3200" b="1" dirty="0">
                <a:latin typeface="Arial" panose="020B0604020202020204" pitchFamily="34" charset="0"/>
                <a:cs typeface="Arial" panose="020B0604020202020204" pitchFamily="34" charset="0"/>
              </a:rPr>
              <a:t>and a self-reliant, independent self-defence force</a:t>
            </a:r>
          </a:p>
          <a:p>
            <a:r>
              <a:rPr lang="en-AU" sz="3200" b="1" dirty="0">
                <a:solidFill>
                  <a:srgbClr val="3322D4"/>
                </a:solidFill>
                <a:latin typeface="Arial" panose="020B0604020202020204" pitchFamily="34" charset="0"/>
                <a:cs typeface="Arial" panose="020B0604020202020204" pitchFamily="34" charset="0"/>
              </a:rPr>
              <a:t>An explainer</a:t>
            </a:r>
          </a:p>
        </p:txBody>
      </p:sp>
      <p:pic>
        <p:nvPicPr>
          <p:cNvPr id="7" name="Picture 6" descr="A blue planet with a map of australia&#10;&#10;Description automatically generated">
            <a:extLst>
              <a:ext uri="{FF2B5EF4-FFF2-40B4-BE49-F238E27FC236}">
                <a16:creationId xmlns:a16="http://schemas.microsoft.com/office/drawing/2014/main" id="{5F148496-F846-BB5B-9BAC-F48514760F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0" y="370115"/>
            <a:ext cx="1283154" cy="1200330"/>
          </a:xfrm>
          <a:prstGeom prst="rect">
            <a:avLst/>
          </a:prstGeom>
        </p:spPr>
      </p:pic>
      <p:pic>
        <p:nvPicPr>
          <p:cNvPr id="5" name="Picture 4">
            <a:extLst>
              <a:ext uri="{FF2B5EF4-FFF2-40B4-BE49-F238E27FC236}">
                <a16:creationId xmlns:a16="http://schemas.microsoft.com/office/drawing/2014/main" id="{99DD7D40-FD11-82C1-AC16-542E46F2A45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219200" y="1594769"/>
            <a:ext cx="3526972" cy="2529817"/>
          </a:xfrm>
          <a:prstGeom prst="rect">
            <a:avLst/>
          </a:prstGeom>
        </p:spPr>
      </p:pic>
      <p:pic>
        <p:nvPicPr>
          <p:cNvPr id="4" name="Recorded Sound">
            <a:hlinkClick r:id="" action="ppaction://media"/>
            <a:extLst>
              <a:ext uri="{FF2B5EF4-FFF2-40B4-BE49-F238E27FC236}">
                <a16:creationId xmlns:a16="http://schemas.microsoft.com/office/drawing/2014/main" id="{B12B3D59-99E0-BA9C-8EA8-26ECE62882D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6468" y="2609255"/>
            <a:ext cx="406400" cy="406400"/>
          </a:xfrm>
          <a:prstGeom prst="rect">
            <a:avLst/>
          </a:prstGeom>
        </p:spPr>
      </p:pic>
      <p:sp>
        <p:nvSpPr>
          <p:cNvPr id="6" name="TextBox 5">
            <a:extLst>
              <a:ext uri="{FF2B5EF4-FFF2-40B4-BE49-F238E27FC236}">
                <a16:creationId xmlns:a16="http://schemas.microsoft.com/office/drawing/2014/main" id="{B5E1792E-60FF-5C41-5462-8A7ED9A50507}"/>
              </a:ext>
            </a:extLst>
          </p:cNvPr>
          <p:cNvSpPr txBox="1"/>
          <p:nvPr/>
        </p:nvSpPr>
        <p:spPr>
          <a:xfrm>
            <a:off x="762000" y="4190724"/>
            <a:ext cx="10661737" cy="2308324"/>
          </a:xfrm>
          <a:prstGeom prst="rect">
            <a:avLst/>
          </a:prstGeom>
          <a:noFill/>
        </p:spPr>
        <p:txBody>
          <a:bodyPr wrap="square" rtlCol="0">
            <a:spAutoFit/>
          </a:bodyPr>
          <a:lstStyle/>
          <a:p>
            <a:r>
              <a:rPr lang="en-AU" sz="2400" dirty="0">
                <a:latin typeface="Arial" panose="020B0604020202020204" pitchFamily="34" charset="0"/>
                <a:cs typeface="Arial" panose="020B0604020202020204" pitchFamily="34" charset="0"/>
              </a:rPr>
              <a:t>The Independent and Peaceful Australian Network (IPAN) campaigns for a truly independent Australia, free from foreign domination and so able to pursue an independent foreign policy and promote peace in our region. Friends to all and enemies to none. Under these conditions, IPAN supports a true self-defence force to safeguard Australia’s territory, independence and security.</a:t>
            </a:r>
          </a:p>
        </p:txBody>
      </p:sp>
    </p:spTree>
    <p:extLst>
      <p:ext uri="{BB962C8B-B14F-4D97-AF65-F5344CB8AC3E}">
        <p14:creationId xmlns:p14="http://schemas.microsoft.com/office/powerpoint/2010/main" val="3599555407"/>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67C18-6971-EAC8-0F83-E2E246B4D670}"/>
              </a:ext>
            </a:extLst>
          </p:cNvPr>
          <p:cNvSpPr>
            <a:spLocks noGrp="1"/>
          </p:cNvSpPr>
          <p:nvPr>
            <p:ph type="ctrTitle"/>
          </p:nvPr>
        </p:nvSpPr>
        <p:spPr>
          <a:xfrm>
            <a:off x="2982686" y="261397"/>
            <a:ext cx="7685314" cy="740089"/>
          </a:xfrm>
        </p:spPr>
        <p:txBody>
          <a:bodyPr>
            <a:normAutofit fontScale="90000"/>
          </a:bodyPr>
          <a:lstStyle/>
          <a:p>
            <a:pPr algn="l"/>
            <a:r>
              <a:rPr lang="en-AU" sz="2400" b="1" dirty="0">
                <a:solidFill>
                  <a:srgbClr val="0070C0"/>
                </a:solidFill>
                <a:latin typeface="Arial" panose="020B0604020202020204" pitchFamily="34" charset="0"/>
                <a:cs typeface="Arial" panose="020B0604020202020204" pitchFamily="34" charset="0"/>
              </a:rPr>
              <a:t>                                                 Alternative Defence - 10</a:t>
            </a:r>
          </a:p>
        </p:txBody>
      </p:sp>
      <p:sp>
        <p:nvSpPr>
          <p:cNvPr id="3" name="Subtitle 2">
            <a:extLst>
              <a:ext uri="{FF2B5EF4-FFF2-40B4-BE49-F238E27FC236}">
                <a16:creationId xmlns:a16="http://schemas.microsoft.com/office/drawing/2014/main" id="{C99BD1C5-E86D-C9C3-A4FF-2B55A6E77B9F}"/>
              </a:ext>
            </a:extLst>
          </p:cNvPr>
          <p:cNvSpPr>
            <a:spLocks noGrp="1"/>
          </p:cNvSpPr>
          <p:nvPr>
            <p:ph type="subTitle" idx="1"/>
          </p:nvPr>
        </p:nvSpPr>
        <p:spPr>
          <a:xfrm>
            <a:off x="3962402" y="2242159"/>
            <a:ext cx="6446728" cy="1789201"/>
          </a:xfrm>
        </p:spPr>
        <p:txBody>
          <a:bodyPr>
            <a:normAutofit/>
          </a:bodyPr>
          <a:lstStyle/>
          <a:p>
            <a:pPr algn="just">
              <a:lnSpc>
                <a:spcPct val="150000"/>
              </a:lnSpc>
              <a:spcAft>
                <a:spcPts val="800"/>
              </a:spcAft>
            </a:pPr>
            <a:r>
              <a:rPr lang="en-US" sz="3600" b="1" kern="100" dirty="0">
                <a:effectLst/>
                <a:latin typeface="Arial" panose="020B0604020202020204" pitchFamily="34" charset="0"/>
                <a:ea typeface="Aptos" panose="020B0004020202020204" pitchFamily="34" charset="0"/>
                <a:cs typeface="Times New Roman" panose="02020603050405020304" pitchFamily="18" charset="0"/>
              </a:rPr>
              <a:t>Supporting United Nations peace </a:t>
            </a:r>
            <a:r>
              <a:rPr lang="en-US" sz="3600" b="1" kern="100" dirty="0">
                <a:latin typeface="Arial" panose="020B0604020202020204" pitchFamily="34" charset="0"/>
                <a:ea typeface="Aptos" panose="020B0004020202020204" pitchFamily="34" charset="0"/>
                <a:cs typeface="Times New Roman" panose="02020603050405020304" pitchFamily="18" charset="0"/>
              </a:rPr>
              <a:t>k</a:t>
            </a:r>
            <a:r>
              <a:rPr lang="en-US" sz="3600" b="1" kern="100" dirty="0">
                <a:effectLst/>
                <a:latin typeface="Arial" panose="020B0604020202020204" pitchFamily="34" charset="0"/>
                <a:ea typeface="Aptos" panose="020B0004020202020204" pitchFamily="34" charset="0"/>
                <a:cs typeface="Times New Roman" panose="02020603050405020304" pitchFamily="18" charset="0"/>
              </a:rPr>
              <a:t>eeping </a:t>
            </a:r>
            <a:r>
              <a:rPr lang="en-US" sz="3600" b="1" kern="100" dirty="0">
                <a:latin typeface="Arial" panose="020B0604020202020204" pitchFamily="34" charset="0"/>
                <a:ea typeface="Aptos" panose="020B0004020202020204" pitchFamily="34" charset="0"/>
                <a:cs typeface="Times New Roman" panose="02020603050405020304" pitchFamily="18" charset="0"/>
              </a:rPr>
              <a:t>o</a:t>
            </a:r>
            <a:r>
              <a:rPr lang="en-US" sz="3600" b="1" kern="100" dirty="0">
                <a:effectLst/>
                <a:latin typeface="Arial" panose="020B0604020202020204" pitchFamily="34" charset="0"/>
                <a:ea typeface="Aptos" panose="020B0004020202020204" pitchFamily="34" charset="0"/>
                <a:cs typeface="Times New Roman" panose="02020603050405020304" pitchFamily="18" charset="0"/>
              </a:rPr>
              <a:t>perations</a:t>
            </a:r>
            <a:endParaRPr lang="en-AU" sz="3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7" name="Picture 6" descr="A blue planet with a map of australia&#10;&#10;Description automatically generated">
            <a:extLst>
              <a:ext uri="{FF2B5EF4-FFF2-40B4-BE49-F238E27FC236}">
                <a16:creationId xmlns:a16="http://schemas.microsoft.com/office/drawing/2014/main" id="{5F148496-F846-BB5B-9BAC-F48514760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423" y="366676"/>
            <a:ext cx="1283154" cy="1176332"/>
          </a:xfrm>
          <a:prstGeom prst="rect">
            <a:avLst/>
          </a:prstGeom>
        </p:spPr>
      </p:pic>
      <p:sp>
        <p:nvSpPr>
          <p:cNvPr id="11" name="TextBox 10">
            <a:extLst>
              <a:ext uri="{FF2B5EF4-FFF2-40B4-BE49-F238E27FC236}">
                <a16:creationId xmlns:a16="http://schemas.microsoft.com/office/drawing/2014/main" id="{8546319C-930D-5683-BFE1-D649D82E150B}"/>
              </a:ext>
            </a:extLst>
          </p:cNvPr>
          <p:cNvSpPr txBox="1"/>
          <p:nvPr/>
        </p:nvSpPr>
        <p:spPr>
          <a:xfrm>
            <a:off x="788579" y="3802761"/>
            <a:ext cx="10489021" cy="2718949"/>
          </a:xfrm>
          <a:prstGeom prst="rect">
            <a:avLst/>
          </a:prstGeom>
          <a:noFill/>
        </p:spPr>
        <p:txBody>
          <a:bodyPr wrap="square" rtlCol="0">
            <a:spAutoFit/>
          </a:bodyPr>
          <a:lstStyle/>
          <a:p>
            <a:pPr>
              <a:lnSpc>
                <a:spcPct val="115000"/>
              </a:lnSpc>
              <a:spcAft>
                <a:spcPts val="800"/>
              </a:spcAft>
            </a:pPr>
            <a:endParaRPr lang="en-US" sz="2400" kern="100" dirty="0">
              <a:effectLst/>
              <a:latin typeface="Arial" panose="020B06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2400" kern="100" dirty="0">
                <a:effectLst/>
                <a:latin typeface="Arial" panose="020B0604020202020204" pitchFamily="34" charset="0"/>
                <a:ea typeface="Aptos" panose="020B0004020202020204" pitchFamily="34" charset="0"/>
                <a:cs typeface="Times New Roman" panose="02020603050405020304" pitchFamily="18" charset="0"/>
              </a:rPr>
              <a:t>Australia would contribute to United Nations peace-keeping and humanitarian operations as its contribution to regional and global peace.  Australia would cultivate positive relationships with all countries and especially with other non-aligned countries, such as ASEAN and others in our region.</a:t>
            </a:r>
            <a:endParaRPr lang="en-AU" sz="24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A flag with a logo on it&#10;&#10;Description automatically generated">
            <a:extLst>
              <a:ext uri="{FF2B5EF4-FFF2-40B4-BE49-F238E27FC236}">
                <a16:creationId xmlns:a16="http://schemas.microsoft.com/office/drawing/2014/main" id="{A7F88E59-AC69-482A-D723-5806FD3AFF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007" y="1841500"/>
            <a:ext cx="2920542" cy="2425700"/>
          </a:xfrm>
          <a:prstGeom prst="rect">
            <a:avLst/>
          </a:prstGeom>
        </p:spPr>
      </p:pic>
    </p:spTree>
    <p:extLst>
      <p:ext uri="{BB962C8B-B14F-4D97-AF65-F5344CB8AC3E}">
        <p14:creationId xmlns:p14="http://schemas.microsoft.com/office/powerpoint/2010/main" val="2366937624"/>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67C18-6971-EAC8-0F83-E2E246B4D670}"/>
              </a:ext>
            </a:extLst>
          </p:cNvPr>
          <p:cNvSpPr>
            <a:spLocks noGrp="1"/>
          </p:cNvSpPr>
          <p:nvPr>
            <p:ph type="ctrTitle"/>
          </p:nvPr>
        </p:nvSpPr>
        <p:spPr>
          <a:xfrm>
            <a:off x="2982686" y="261397"/>
            <a:ext cx="7685314" cy="740089"/>
          </a:xfrm>
        </p:spPr>
        <p:txBody>
          <a:bodyPr>
            <a:normAutofit fontScale="90000"/>
          </a:bodyPr>
          <a:lstStyle/>
          <a:p>
            <a:pPr algn="l"/>
            <a:r>
              <a:rPr lang="en-AU" sz="2400" b="1" dirty="0">
                <a:solidFill>
                  <a:srgbClr val="0070C0"/>
                </a:solidFill>
                <a:latin typeface="Arial" panose="020B0604020202020204" pitchFamily="34" charset="0"/>
                <a:cs typeface="Arial" panose="020B0604020202020204" pitchFamily="34" charset="0"/>
              </a:rPr>
              <a:t>                                                 Alternative Defence - 11</a:t>
            </a:r>
          </a:p>
        </p:txBody>
      </p:sp>
      <p:sp>
        <p:nvSpPr>
          <p:cNvPr id="3" name="Subtitle 2">
            <a:extLst>
              <a:ext uri="{FF2B5EF4-FFF2-40B4-BE49-F238E27FC236}">
                <a16:creationId xmlns:a16="http://schemas.microsoft.com/office/drawing/2014/main" id="{C99BD1C5-E86D-C9C3-A4FF-2B55A6E77B9F}"/>
              </a:ext>
            </a:extLst>
          </p:cNvPr>
          <p:cNvSpPr>
            <a:spLocks noGrp="1"/>
          </p:cNvSpPr>
          <p:nvPr>
            <p:ph type="subTitle" idx="1"/>
          </p:nvPr>
        </p:nvSpPr>
        <p:spPr>
          <a:xfrm>
            <a:off x="5012851" y="1737143"/>
            <a:ext cx="5861978" cy="2121854"/>
          </a:xfrm>
        </p:spPr>
        <p:txBody>
          <a:bodyPr>
            <a:normAutofit/>
          </a:bodyPr>
          <a:lstStyle/>
          <a:p>
            <a:pPr algn="just">
              <a:lnSpc>
                <a:spcPct val="150000"/>
              </a:lnSpc>
              <a:spcAft>
                <a:spcPts val="800"/>
              </a:spcAft>
            </a:pPr>
            <a:r>
              <a:rPr lang="en-US" sz="3600" b="1" kern="100" dirty="0">
                <a:effectLst/>
                <a:latin typeface="Arial" panose="020B0604020202020204" pitchFamily="34" charset="0"/>
                <a:ea typeface="Aptos" panose="020B0004020202020204" pitchFamily="34" charset="0"/>
                <a:cs typeface="Times New Roman" panose="02020603050405020304" pitchFamily="18" charset="0"/>
              </a:rPr>
              <a:t>A self- reliant </a:t>
            </a:r>
            <a:r>
              <a:rPr lang="en-US" sz="3600" b="1" kern="100" dirty="0" err="1">
                <a:effectLst/>
                <a:latin typeface="Arial" panose="020B0604020202020204" pitchFamily="34" charset="0"/>
                <a:ea typeface="Aptos" panose="020B0004020202020204" pitchFamily="34" charset="0"/>
                <a:cs typeface="Times New Roman" panose="02020603050405020304" pitchFamily="18" charset="0"/>
              </a:rPr>
              <a:t>defence</a:t>
            </a:r>
            <a:r>
              <a:rPr lang="en-US" sz="3600" b="1" kern="100" dirty="0">
                <a:effectLst/>
                <a:latin typeface="Arial" panose="020B0604020202020204" pitchFamily="34" charset="0"/>
                <a:ea typeface="Aptos" panose="020B0004020202020204" pitchFamily="34" charset="0"/>
                <a:cs typeface="Times New Roman" panose="02020603050405020304" pitchFamily="18" charset="0"/>
              </a:rPr>
              <a:t> requires:</a:t>
            </a:r>
            <a:endParaRPr lang="en-AU" sz="3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7" name="Picture 6" descr="A blue planet with a map of australia&#10;&#10;Description automatically generated">
            <a:extLst>
              <a:ext uri="{FF2B5EF4-FFF2-40B4-BE49-F238E27FC236}">
                <a16:creationId xmlns:a16="http://schemas.microsoft.com/office/drawing/2014/main" id="{5F148496-F846-BB5B-9BAC-F48514760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423" y="366676"/>
            <a:ext cx="1283154" cy="1176332"/>
          </a:xfrm>
          <a:prstGeom prst="rect">
            <a:avLst/>
          </a:prstGeom>
        </p:spPr>
      </p:pic>
      <p:sp>
        <p:nvSpPr>
          <p:cNvPr id="11" name="TextBox 10">
            <a:extLst>
              <a:ext uri="{FF2B5EF4-FFF2-40B4-BE49-F238E27FC236}">
                <a16:creationId xmlns:a16="http://schemas.microsoft.com/office/drawing/2014/main" id="{8546319C-930D-5683-BFE1-D649D82E150B}"/>
              </a:ext>
            </a:extLst>
          </p:cNvPr>
          <p:cNvSpPr txBox="1"/>
          <p:nvPr/>
        </p:nvSpPr>
        <p:spPr>
          <a:xfrm>
            <a:off x="457200" y="3802761"/>
            <a:ext cx="11342913" cy="2805320"/>
          </a:xfrm>
          <a:prstGeom prst="rect">
            <a:avLst/>
          </a:prstGeom>
          <a:noFill/>
        </p:spPr>
        <p:txBody>
          <a:bodyPr wrap="square" rtlCol="0">
            <a:spAutoFit/>
          </a:bodyPr>
          <a:lstStyle/>
          <a:p>
            <a:pPr lvl="0" algn="just">
              <a:lnSpc>
                <a:spcPct val="150000"/>
              </a:lnSpc>
            </a:pPr>
            <a:r>
              <a:rPr lang="en-US" sz="2000" kern="100" dirty="0">
                <a:latin typeface="Arial" panose="020B0604020202020204" pitchFamily="34" charset="0"/>
                <a:ea typeface="Aptos" panose="020B0004020202020204" pitchFamily="34" charset="0"/>
                <a:cs typeface="Arial" panose="020B0604020202020204" pitchFamily="34" charset="0"/>
              </a:rPr>
              <a:t>*    </a:t>
            </a:r>
            <a:r>
              <a:rPr lang="en-US" sz="2000" kern="100" dirty="0">
                <a:effectLst/>
                <a:latin typeface="Arial" panose="020B0604020202020204" pitchFamily="34" charset="0"/>
                <a:ea typeface="Aptos" panose="020B0004020202020204" pitchFamily="34" charset="0"/>
                <a:cs typeface="Arial" panose="020B0604020202020204" pitchFamily="34" charset="0"/>
              </a:rPr>
              <a:t>the reconfiguration/reform, re-training and equipping of the ADF</a:t>
            </a:r>
            <a:endParaRPr lang="en-AU" sz="20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50000"/>
              </a:lnSpc>
              <a:buFont typeface="Symbol" panose="05050102010706020507" pitchFamily="18" charset="2"/>
              <a:buChar char=""/>
            </a:pPr>
            <a:r>
              <a:rPr lang="en-US" sz="2000" kern="100" dirty="0">
                <a:effectLst/>
                <a:latin typeface="Arial" panose="020B0604020202020204" pitchFamily="34" charset="0"/>
                <a:ea typeface="Aptos" panose="020B0004020202020204" pitchFamily="34" charset="0"/>
                <a:cs typeface="Arial" panose="020B0604020202020204" pitchFamily="34" charset="0"/>
              </a:rPr>
              <a:t>extensive development of a </a:t>
            </a:r>
            <a:r>
              <a:rPr lang="en-US" sz="2000" b="1" kern="100" dirty="0">
                <a:effectLst/>
                <a:latin typeface="Arial" panose="020B0604020202020204" pitchFamily="34" charset="0"/>
                <a:ea typeface="Aptos" panose="020B0004020202020204" pitchFamily="34" charset="0"/>
                <a:cs typeface="Arial" panose="020B0604020202020204" pitchFamily="34" charset="0"/>
              </a:rPr>
              <a:t>sovereign</a:t>
            </a:r>
            <a:r>
              <a:rPr lang="en-US" sz="2000" kern="100" dirty="0">
                <a:effectLst/>
                <a:latin typeface="Arial" panose="020B0604020202020204" pitchFamily="34" charset="0"/>
                <a:ea typeface="Aptos" panose="020B0004020202020204" pitchFamily="34" charset="0"/>
                <a:cs typeface="Arial" panose="020B0604020202020204" pitchFamily="34" charset="0"/>
              </a:rPr>
              <a:t>, </a:t>
            </a:r>
            <a:r>
              <a:rPr lang="en-US" sz="2000" b="1" kern="100" dirty="0">
                <a:effectLst/>
                <a:latin typeface="Arial" panose="020B0604020202020204" pitchFamily="34" charset="0"/>
                <a:ea typeface="Aptos" panose="020B0004020202020204" pitchFamily="34" charset="0"/>
                <a:cs typeface="Arial" panose="020B0604020202020204" pitchFamily="34" charset="0"/>
              </a:rPr>
              <a:t>publicly-owned</a:t>
            </a:r>
            <a:r>
              <a:rPr lang="en-US" sz="2000" kern="100" dirty="0">
                <a:effectLst/>
                <a:latin typeface="Arial" panose="020B0604020202020204" pitchFamily="34" charset="0"/>
                <a:ea typeface="Aptos" panose="020B0004020202020204" pitchFamily="34" charset="0"/>
                <a:cs typeface="Arial" panose="020B0604020202020204" pitchFamily="34" charset="0"/>
              </a:rPr>
              <a:t> Australian manufacturing </a:t>
            </a:r>
            <a:r>
              <a:rPr lang="en-US" sz="2000" kern="100" dirty="0">
                <a:latin typeface="Arial" panose="020B0604020202020204" pitchFamily="34" charset="0"/>
                <a:ea typeface="Aptos" panose="020B0004020202020204" pitchFamily="34" charset="0"/>
                <a:cs typeface="Arial" panose="020B0604020202020204" pitchFamily="34" charset="0"/>
              </a:rPr>
              <a:t>&amp;</a:t>
            </a:r>
            <a:r>
              <a:rPr lang="en-US" sz="2000" kern="100" dirty="0">
                <a:effectLst/>
                <a:latin typeface="Arial" panose="020B0604020202020204" pitchFamily="34" charset="0"/>
                <a:ea typeface="Aptos" panose="020B0004020202020204" pitchFamily="34" charset="0"/>
                <a:cs typeface="Arial" panose="020B0604020202020204" pitchFamily="34" charset="0"/>
              </a:rPr>
              <a:t> industrial base to provide support to </a:t>
            </a:r>
            <a:r>
              <a:rPr lang="en-US" sz="2000" kern="100" dirty="0" err="1">
                <a:effectLst/>
                <a:latin typeface="Arial" panose="020B0604020202020204" pitchFamily="34" charset="0"/>
                <a:ea typeface="Aptos" panose="020B0004020202020204" pitchFamily="34" charset="0"/>
                <a:cs typeface="Arial" panose="020B0604020202020204" pitchFamily="34" charset="0"/>
              </a:rPr>
              <a:t>defence</a:t>
            </a:r>
            <a:r>
              <a:rPr lang="en-US" sz="2000" kern="100" dirty="0">
                <a:effectLst/>
                <a:latin typeface="Arial" panose="020B0604020202020204" pitchFamily="34" charset="0"/>
                <a:ea typeface="Aptos" panose="020B0004020202020204" pitchFamily="34" charset="0"/>
                <a:cs typeface="Arial" panose="020B0604020202020204" pitchFamily="34" charset="0"/>
              </a:rPr>
              <a:t>–</a:t>
            </a:r>
            <a:r>
              <a:rPr lang="en-US" sz="2000" kern="100" dirty="0">
                <a:latin typeface="Arial" panose="020B0604020202020204" pitchFamily="34" charset="0"/>
                <a:ea typeface="Aptos" panose="020B0004020202020204" pitchFamily="34" charset="0"/>
                <a:cs typeface="Arial" panose="020B0604020202020204" pitchFamily="34" charset="0"/>
              </a:rPr>
              <a:t>n</a:t>
            </a:r>
            <a:r>
              <a:rPr lang="en-US" sz="2000" kern="100" dirty="0">
                <a:effectLst/>
                <a:latin typeface="Arial" panose="020B0604020202020204" pitchFamily="34" charset="0"/>
                <a:ea typeface="Aptos" panose="020B0004020202020204" pitchFamily="34" charset="0"/>
                <a:cs typeface="Arial" panose="020B0604020202020204" pitchFamily="34" charset="0"/>
              </a:rPr>
              <a:t>o privately </a:t>
            </a:r>
            <a:r>
              <a:rPr lang="en-US" sz="2000" kern="100" dirty="0">
                <a:latin typeface="Arial" panose="020B0604020202020204" pitchFamily="34" charset="0"/>
                <a:ea typeface="Aptos" panose="020B0004020202020204" pitchFamily="34" charset="0"/>
                <a:cs typeface="Arial" panose="020B0604020202020204" pitchFamily="34" charset="0"/>
              </a:rPr>
              <a:t>or foreign-owned arms manufacturers</a:t>
            </a:r>
            <a:endParaRPr lang="en-AU" sz="20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gn="just">
              <a:lnSpc>
                <a:spcPct val="150000"/>
              </a:lnSpc>
              <a:buFont typeface="Symbol" panose="05050102010706020507" pitchFamily="18" charset="2"/>
              <a:buChar char=""/>
            </a:pPr>
            <a:r>
              <a:rPr lang="en-US" sz="2000" kern="100" dirty="0">
                <a:effectLst/>
                <a:latin typeface="Arial" panose="020B0604020202020204" pitchFamily="34" charset="0"/>
                <a:ea typeface="Aptos" panose="020B0004020202020204" pitchFamily="34" charset="0"/>
                <a:cs typeface="Arial" panose="020B0604020202020204" pitchFamily="34" charset="0"/>
              </a:rPr>
              <a:t>the development of all essential services and critical supply chains </a:t>
            </a:r>
            <a:endParaRPr lang="en-AU" sz="2000" kern="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gn="just">
              <a:lnSpc>
                <a:spcPct val="150000"/>
              </a:lnSpc>
              <a:spcAft>
                <a:spcPts val="800"/>
              </a:spcAft>
              <a:buFont typeface="Symbol" panose="05050102010706020507" pitchFamily="18" charset="2"/>
              <a:buChar char=""/>
            </a:pPr>
            <a:r>
              <a:rPr lang="en-US" sz="2000" kern="100" dirty="0">
                <a:effectLst/>
                <a:latin typeface="Arial" panose="020B0604020202020204" pitchFamily="34" charset="0"/>
                <a:ea typeface="Aptos" panose="020B0004020202020204" pitchFamily="34" charset="0"/>
                <a:cs typeface="Arial" panose="020B0604020202020204" pitchFamily="34" charset="0"/>
              </a:rPr>
              <a:t>When necessary, </a:t>
            </a:r>
            <a:r>
              <a:rPr lang="en-US" sz="2000" kern="100" dirty="0" err="1">
                <a:effectLst/>
                <a:latin typeface="Arial" panose="020B0604020202020204" pitchFamily="34" charset="0"/>
                <a:ea typeface="Aptos" panose="020B0004020202020204" pitchFamily="34" charset="0"/>
                <a:cs typeface="Arial" panose="020B0604020202020204" pitchFamily="34" charset="0"/>
              </a:rPr>
              <a:t>defence</a:t>
            </a:r>
            <a:r>
              <a:rPr lang="en-US" sz="2000" kern="100" dirty="0">
                <a:effectLst/>
                <a:latin typeface="Arial" panose="020B0604020202020204" pitchFamily="34" charset="0"/>
                <a:ea typeface="Aptos" panose="020B0004020202020204" pitchFamily="34" charset="0"/>
                <a:cs typeface="Arial" panose="020B0604020202020204" pitchFamily="34" charset="0"/>
              </a:rPr>
              <a:t> systems and material unavailable in Australia will be sourced from countries with similar </a:t>
            </a:r>
            <a:r>
              <a:rPr lang="en-US" sz="2000" kern="100" dirty="0" err="1">
                <a:effectLst/>
                <a:latin typeface="Arial" panose="020B0604020202020204" pitchFamily="34" charset="0"/>
                <a:ea typeface="Aptos" panose="020B0004020202020204" pitchFamily="34" charset="0"/>
                <a:cs typeface="Arial" panose="020B0604020202020204" pitchFamily="34" charset="0"/>
              </a:rPr>
              <a:t>defence</a:t>
            </a:r>
            <a:r>
              <a:rPr lang="en-US" sz="2000" kern="100" dirty="0">
                <a:effectLst/>
                <a:latin typeface="Arial" panose="020B0604020202020204" pitchFamily="34" charset="0"/>
                <a:ea typeface="Aptos" panose="020B0004020202020204" pitchFamily="34" charset="0"/>
                <a:cs typeface="Arial" panose="020B0604020202020204" pitchFamily="34" charset="0"/>
              </a:rPr>
              <a:t> postures and foreign policies to our own.</a:t>
            </a:r>
            <a:endParaRPr lang="en-AU" sz="2000" kern="100" dirty="0">
              <a:effectLst/>
              <a:latin typeface="Arial" panose="020B0604020202020204" pitchFamily="34" charset="0"/>
              <a:ea typeface="Aptos" panose="020B0004020202020204" pitchFamily="34" charset="0"/>
              <a:cs typeface="Arial" panose="020B0604020202020204" pitchFamily="34" charset="0"/>
            </a:endParaRPr>
          </a:p>
        </p:txBody>
      </p:sp>
      <p:pic>
        <p:nvPicPr>
          <p:cNvPr id="4" name="Picture 3" descr="A helicopter in a factory&#10;&#10;Description automatically generated">
            <a:extLst>
              <a:ext uri="{FF2B5EF4-FFF2-40B4-BE49-F238E27FC236}">
                <a16:creationId xmlns:a16="http://schemas.microsoft.com/office/drawing/2014/main" id="{8D5AB9B8-FFBF-3528-5A9E-91DF8FEEB2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211" y="1564779"/>
            <a:ext cx="3613103" cy="2078214"/>
          </a:xfrm>
          <a:prstGeom prst="rect">
            <a:avLst/>
          </a:prstGeom>
        </p:spPr>
      </p:pic>
    </p:spTree>
    <p:extLst>
      <p:ext uri="{BB962C8B-B14F-4D97-AF65-F5344CB8AC3E}">
        <p14:creationId xmlns:p14="http://schemas.microsoft.com/office/powerpoint/2010/main" val="1739938641"/>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67C18-6971-EAC8-0F83-E2E246B4D670}"/>
              </a:ext>
            </a:extLst>
          </p:cNvPr>
          <p:cNvSpPr>
            <a:spLocks noGrp="1"/>
          </p:cNvSpPr>
          <p:nvPr>
            <p:ph type="ctrTitle"/>
          </p:nvPr>
        </p:nvSpPr>
        <p:spPr>
          <a:xfrm>
            <a:off x="2982686" y="261397"/>
            <a:ext cx="7685314" cy="740089"/>
          </a:xfrm>
        </p:spPr>
        <p:txBody>
          <a:bodyPr>
            <a:normAutofit fontScale="90000"/>
          </a:bodyPr>
          <a:lstStyle/>
          <a:p>
            <a:pPr algn="l"/>
            <a:r>
              <a:rPr lang="en-AU" sz="2400" b="1" dirty="0">
                <a:solidFill>
                  <a:srgbClr val="0070C0"/>
                </a:solidFill>
                <a:latin typeface="Arial" panose="020B0604020202020204" pitchFamily="34" charset="0"/>
                <a:cs typeface="Arial" panose="020B0604020202020204" pitchFamily="34" charset="0"/>
              </a:rPr>
              <a:t>                                                       Alternative Defence - 12</a:t>
            </a:r>
          </a:p>
        </p:txBody>
      </p:sp>
      <p:sp>
        <p:nvSpPr>
          <p:cNvPr id="3" name="Subtitle 2">
            <a:extLst>
              <a:ext uri="{FF2B5EF4-FFF2-40B4-BE49-F238E27FC236}">
                <a16:creationId xmlns:a16="http://schemas.microsoft.com/office/drawing/2014/main" id="{C99BD1C5-E86D-C9C3-A4FF-2B55A6E77B9F}"/>
              </a:ext>
            </a:extLst>
          </p:cNvPr>
          <p:cNvSpPr>
            <a:spLocks noGrp="1"/>
          </p:cNvSpPr>
          <p:nvPr>
            <p:ph type="subTitle" idx="1"/>
          </p:nvPr>
        </p:nvSpPr>
        <p:spPr>
          <a:xfrm>
            <a:off x="4659086" y="1990047"/>
            <a:ext cx="6215743" cy="2354235"/>
          </a:xfrm>
        </p:spPr>
        <p:txBody>
          <a:bodyPr>
            <a:normAutofit/>
          </a:bodyPr>
          <a:lstStyle/>
          <a:p>
            <a:pPr algn="just">
              <a:lnSpc>
                <a:spcPct val="150000"/>
              </a:lnSpc>
              <a:spcAft>
                <a:spcPts val="800"/>
              </a:spcAft>
            </a:pPr>
            <a:r>
              <a:rPr lang="en-US" sz="3600" b="1" dirty="0">
                <a:effectLst/>
                <a:latin typeface="Arial" panose="020B0604020202020204" pitchFamily="34" charset="0"/>
                <a:ea typeface="Aptos" panose="020B0004020202020204" pitchFamily="34" charset="0"/>
              </a:rPr>
              <a:t>National involvement by </a:t>
            </a:r>
            <a:r>
              <a:rPr lang="en-US" sz="3600" b="1">
                <a:effectLst/>
                <a:latin typeface="Arial" panose="020B0604020202020204" pitchFamily="34" charset="0"/>
                <a:ea typeface="Aptos" panose="020B0004020202020204" pitchFamily="34" charset="0"/>
              </a:rPr>
              <a:t>civilians required </a:t>
            </a:r>
            <a:endParaRPr lang="en-AU" sz="3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7" name="Picture 6" descr="A blue planet with a map of australia&#10;&#10;Description automatically generated">
            <a:extLst>
              <a:ext uri="{FF2B5EF4-FFF2-40B4-BE49-F238E27FC236}">
                <a16:creationId xmlns:a16="http://schemas.microsoft.com/office/drawing/2014/main" id="{5F148496-F846-BB5B-9BAC-F48514760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423" y="366676"/>
            <a:ext cx="1283154" cy="1176332"/>
          </a:xfrm>
          <a:prstGeom prst="rect">
            <a:avLst/>
          </a:prstGeom>
        </p:spPr>
      </p:pic>
      <p:sp>
        <p:nvSpPr>
          <p:cNvPr id="11" name="TextBox 10">
            <a:extLst>
              <a:ext uri="{FF2B5EF4-FFF2-40B4-BE49-F238E27FC236}">
                <a16:creationId xmlns:a16="http://schemas.microsoft.com/office/drawing/2014/main" id="{8546319C-930D-5683-BFE1-D649D82E150B}"/>
              </a:ext>
            </a:extLst>
          </p:cNvPr>
          <p:cNvSpPr txBox="1"/>
          <p:nvPr/>
        </p:nvSpPr>
        <p:spPr>
          <a:xfrm>
            <a:off x="457200" y="3802761"/>
            <a:ext cx="11342913" cy="2908232"/>
          </a:xfrm>
          <a:prstGeom prst="rect">
            <a:avLst/>
          </a:prstGeom>
          <a:noFill/>
        </p:spPr>
        <p:txBody>
          <a:bodyPr wrap="square" rtlCol="0">
            <a:spAutoFit/>
          </a:bodyPr>
          <a:lstStyle/>
          <a:p>
            <a:pPr algn="just">
              <a:lnSpc>
                <a:spcPct val="150000"/>
              </a:lnSpc>
              <a:spcAft>
                <a:spcPts val="800"/>
              </a:spcAft>
            </a:pPr>
            <a:endParaRPr lang="en-US" sz="2400" kern="100" dirty="0">
              <a:effectLst/>
              <a:latin typeface="Arial" panose="020B06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en-US" sz="2400" kern="100" dirty="0">
                <a:latin typeface="Arial" panose="020B0604020202020204" pitchFamily="34" charset="0"/>
                <a:ea typeface="Aptos" panose="020B0004020202020204" pitchFamily="34" charset="0"/>
                <a:cs typeface="Times New Roman" panose="02020603050405020304" pitchFamily="18" charset="0"/>
              </a:rPr>
              <a:t>This alternative </a:t>
            </a:r>
            <a:r>
              <a:rPr lang="en-US" sz="2400" kern="100" dirty="0" err="1">
                <a:latin typeface="Arial" panose="020B0604020202020204" pitchFamily="34" charset="0"/>
                <a:ea typeface="Aptos" panose="020B0004020202020204" pitchFamily="34" charset="0"/>
                <a:cs typeface="Times New Roman" panose="02020603050405020304" pitchFamily="18" charset="0"/>
              </a:rPr>
              <a:t>defence</a:t>
            </a:r>
            <a:r>
              <a:rPr lang="en-US" sz="2400" kern="100" dirty="0">
                <a:latin typeface="Arial" panose="020B0604020202020204" pitchFamily="34" charset="0"/>
                <a:ea typeface="Aptos" panose="020B0004020202020204" pitchFamily="34" charset="0"/>
                <a:cs typeface="Times New Roman" panose="02020603050405020304" pitchFamily="18" charset="0"/>
              </a:rPr>
              <a:t> policy</a:t>
            </a:r>
            <a:r>
              <a:rPr lang="en-US" sz="2400" kern="100" dirty="0">
                <a:effectLst/>
                <a:latin typeface="Arial" panose="020B0604020202020204" pitchFamily="34" charset="0"/>
                <a:ea typeface="Aptos" panose="020B0004020202020204" pitchFamily="34" charset="0"/>
                <a:cs typeface="Times New Roman" panose="02020603050405020304" pitchFamily="18" charset="0"/>
              </a:rPr>
              <a:t> will involve</a:t>
            </a:r>
            <a:r>
              <a:rPr lang="en-US" sz="2400" kern="100" dirty="0">
                <a:latin typeface="Arial" panose="020B0604020202020204" pitchFamily="34" charset="0"/>
                <a:ea typeface="Aptos" panose="020B0004020202020204" pitchFamily="34" charset="0"/>
                <a:cs typeface="Times New Roman" panose="02020603050405020304" pitchFamily="18" charset="0"/>
              </a:rPr>
              <a:t> </a:t>
            </a:r>
            <a:r>
              <a:rPr lang="en-US" sz="2400" kern="100" dirty="0">
                <a:effectLst/>
                <a:latin typeface="Arial" panose="020B0604020202020204" pitchFamily="34" charset="0"/>
                <a:ea typeface="Aptos" panose="020B0004020202020204" pitchFamily="34" charset="0"/>
                <a:cs typeface="Times New Roman" panose="02020603050405020304" pitchFamily="18" charset="0"/>
              </a:rPr>
              <a:t>national participation by the majority of Australians, since </a:t>
            </a:r>
            <a:r>
              <a:rPr lang="en-US" sz="2400" kern="100" dirty="0" err="1">
                <a:effectLst/>
                <a:latin typeface="Arial" panose="020B0604020202020204" pitchFamily="34" charset="0"/>
                <a:ea typeface="Aptos" panose="020B0004020202020204" pitchFamily="34" charset="0"/>
                <a:cs typeface="Times New Roman" panose="02020603050405020304" pitchFamily="18" charset="0"/>
              </a:rPr>
              <a:t>self-defence</a:t>
            </a:r>
            <a:r>
              <a:rPr lang="en-US" sz="2400" kern="100" dirty="0">
                <a:effectLst/>
                <a:latin typeface="Arial" panose="020B0604020202020204" pitchFamily="34" charset="0"/>
                <a:ea typeface="Aptos" panose="020B0004020202020204" pitchFamily="34" charset="0"/>
                <a:cs typeface="Times New Roman" panose="02020603050405020304" pitchFamily="18" charset="0"/>
              </a:rPr>
              <a:t> extends well beyond military service and includes civil and social </a:t>
            </a:r>
            <a:r>
              <a:rPr lang="en-US" sz="2400" kern="100" dirty="0" err="1">
                <a:effectLst/>
                <a:latin typeface="Arial" panose="020B0604020202020204" pitchFamily="34" charset="0"/>
                <a:ea typeface="Aptos" panose="020B0004020202020204" pitchFamily="34" charset="0"/>
                <a:cs typeface="Times New Roman" panose="02020603050405020304" pitchFamily="18" charset="0"/>
              </a:rPr>
              <a:t>defence</a:t>
            </a:r>
            <a:r>
              <a:rPr lang="en-US" sz="2400" kern="100" dirty="0">
                <a:effectLst/>
                <a:latin typeface="Arial" panose="020B0604020202020204" pitchFamily="34" charset="0"/>
                <a:ea typeface="Aptos" panose="020B0004020202020204" pitchFamily="34" charset="0"/>
                <a:cs typeface="Times New Roman" panose="02020603050405020304" pitchFamily="18" charset="0"/>
              </a:rPr>
              <a:t> preserving supply chains and other essential needs and  with significant support from part-time emergency reserve forces.  </a:t>
            </a:r>
            <a:endParaRPr lang="en-AU" sz="24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A group of people in orange uniforms&#10;&#10;Description automatically generated">
            <a:extLst>
              <a:ext uri="{FF2B5EF4-FFF2-40B4-BE49-F238E27FC236}">
                <a16:creationId xmlns:a16="http://schemas.microsoft.com/office/drawing/2014/main" id="{B66E4DBF-ECB4-8548-D904-5A66861D41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423" y="1700604"/>
            <a:ext cx="3524905" cy="2643679"/>
          </a:xfrm>
          <a:prstGeom prst="rect">
            <a:avLst/>
          </a:prstGeom>
        </p:spPr>
      </p:pic>
    </p:spTree>
    <p:extLst>
      <p:ext uri="{BB962C8B-B14F-4D97-AF65-F5344CB8AC3E}">
        <p14:creationId xmlns:p14="http://schemas.microsoft.com/office/powerpoint/2010/main" val="2929912708"/>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67C18-6971-EAC8-0F83-E2E246B4D670}"/>
              </a:ext>
            </a:extLst>
          </p:cNvPr>
          <p:cNvSpPr>
            <a:spLocks noGrp="1"/>
          </p:cNvSpPr>
          <p:nvPr>
            <p:ph type="ctrTitle"/>
          </p:nvPr>
        </p:nvSpPr>
        <p:spPr>
          <a:xfrm>
            <a:off x="2982686" y="261397"/>
            <a:ext cx="7685314" cy="740089"/>
          </a:xfrm>
        </p:spPr>
        <p:txBody>
          <a:bodyPr>
            <a:normAutofit fontScale="90000"/>
          </a:bodyPr>
          <a:lstStyle/>
          <a:p>
            <a:pPr algn="l"/>
            <a:r>
              <a:rPr lang="en-AU" sz="2400" b="1" dirty="0">
                <a:solidFill>
                  <a:srgbClr val="0070C0"/>
                </a:solidFill>
                <a:latin typeface="Arial" panose="020B0604020202020204" pitchFamily="34" charset="0"/>
                <a:cs typeface="Arial" panose="020B0604020202020204" pitchFamily="34" charset="0"/>
              </a:rPr>
              <a:t>                                                       Alternative Defence - 13</a:t>
            </a:r>
          </a:p>
        </p:txBody>
      </p:sp>
      <p:sp>
        <p:nvSpPr>
          <p:cNvPr id="3" name="Subtitle 2">
            <a:extLst>
              <a:ext uri="{FF2B5EF4-FFF2-40B4-BE49-F238E27FC236}">
                <a16:creationId xmlns:a16="http://schemas.microsoft.com/office/drawing/2014/main" id="{C99BD1C5-E86D-C9C3-A4FF-2B55A6E77B9F}"/>
              </a:ext>
            </a:extLst>
          </p:cNvPr>
          <p:cNvSpPr>
            <a:spLocks noGrp="1"/>
          </p:cNvSpPr>
          <p:nvPr>
            <p:ph type="subTitle" idx="1"/>
          </p:nvPr>
        </p:nvSpPr>
        <p:spPr>
          <a:xfrm>
            <a:off x="4201886" y="1402916"/>
            <a:ext cx="7107691" cy="2517632"/>
          </a:xfrm>
        </p:spPr>
        <p:txBody>
          <a:bodyPr>
            <a:noAutofit/>
          </a:bodyPr>
          <a:lstStyle/>
          <a:p>
            <a:pPr algn="just">
              <a:lnSpc>
                <a:spcPct val="150000"/>
              </a:lnSpc>
              <a:spcAft>
                <a:spcPts val="800"/>
              </a:spcAft>
            </a:pPr>
            <a:r>
              <a:rPr lang="en-US" sz="3600" b="1" kern="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Australians support neutrality and keeping out of a US war on China</a:t>
            </a:r>
            <a:endParaRPr lang="en-AU" sz="3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7" name="Picture 6" descr="A blue planet with a map of australia&#10;&#10;Description automatically generated">
            <a:extLst>
              <a:ext uri="{FF2B5EF4-FFF2-40B4-BE49-F238E27FC236}">
                <a16:creationId xmlns:a16="http://schemas.microsoft.com/office/drawing/2014/main" id="{5F148496-F846-BB5B-9BAC-F48514760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423" y="366676"/>
            <a:ext cx="1283154" cy="1176332"/>
          </a:xfrm>
          <a:prstGeom prst="rect">
            <a:avLst/>
          </a:prstGeom>
        </p:spPr>
      </p:pic>
      <p:sp>
        <p:nvSpPr>
          <p:cNvPr id="11" name="TextBox 10">
            <a:extLst>
              <a:ext uri="{FF2B5EF4-FFF2-40B4-BE49-F238E27FC236}">
                <a16:creationId xmlns:a16="http://schemas.microsoft.com/office/drawing/2014/main" id="{8546319C-930D-5683-BFE1-D649D82E150B}"/>
              </a:ext>
            </a:extLst>
          </p:cNvPr>
          <p:cNvSpPr txBox="1"/>
          <p:nvPr/>
        </p:nvSpPr>
        <p:spPr>
          <a:xfrm>
            <a:off x="457200" y="3802761"/>
            <a:ext cx="11342913" cy="2805640"/>
          </a:xfrm>
          <a:prstGeom prst="rect">
            <a:avLst/>
          </a:prstGeom>
          <a:noFill/>
        </p:spPr>
        <p:txBody>
          <a:bodyPr wrap="square" rtlCol="0">
            <a:spAutoFit/>
          </a:bodyPr>
          <a:lstStyle/>
          <a:p>
            <a:pPr algn="just">
              <a:lnSpc>
                <a:spcPct val="150000"/>
              </a:lnSpc>
              <a:spcAft>
                <a:spcPts val="800"/>
              </a:spcAft>
            </a:pPr>
            <a:r>
              <a:rPr lang="en-US" sz="2400" kern="100" dirty="0">
                <a:effectLst/>
                <a:latin typeface="Arial" panose="020B0604020202020204" pitchFamily="34" charset="0"/>
                <a:ea typeface="Aptos" panose="020B0004020202020204" pitchFamily="34" charset="0"/>
                <a:cs typeface="Times New Roman" panose="02020603050405020304" pitchFamily="18" charset="0"/>
              </a:rPr>
              <a:t>This proposed alternative </a:t>
            </a:r>
            <a:r>
              <a:rPr lang="en-US" sz="2400" kern="100" dirty="0" err="1">
                <a:effectLst/>
                <a:latin typeface="Arial" panose="020B0604020202020204" pitchFamily="34" charset="0"/>
                <a:ea typeface="Aptos" panose="020B0004020202020204" pitchFamily="34" charset="0"/>
                <a:cs typeface="Times New Roman" panose="02020603050405020304" pitchFamily="18" charset="0"/>
              </a:rPr>
              <a:t>defence</a:t>
            </a:r>
            <a:r>
              <a:rPr lang="en-US" sz="2400" kern="100" dirty="0">
                <a:effectLst/>
                <a:latin typeface="Arial" panose="020B0604020202020204" pitchFamily="34" charset="0"/>
                <a:ea typeface="Aptos" panose="020B0004020202020204" pitchFamily="34" charset="0"/>
                <a:cs typeface="Times New Roman" panose="02020603050405020304" pitchFamily="18" charset="0"/>
              </a:rPr>
              <a:t> policy based on non-nuclear, armed neutrality currently has support from the Australian people. According to two national opinion polls in 2023 (Lowy Institute and Essential Research), a clear majority of Australians </a:t>
            </a:r>
            <a:r>
              <a:rPr lang="en-US" sz="2400" kern="100" dirty="0" err="1">
                <a:effectLst/>
                <a:latin typeface="Arial" panose="020B0604020202020204" pitchFamily="34" charset="0"/>
                <a:ea typeface="Aptos" panose="020B0004020202020204" pitchFamily="34" charset="0"/>
                <a:cs typeface="Times New Roman" panose="02020603050405020304" pitchFamily="18" charset="0"/>
              </a:rPr>
              <a:t>favour</a:t>
            </a:r>
            <a:r>
              <a:rPr lang="en-US" sz="2400" kern="100" dirty="0">
                <a:effectLst/>
                <a:latin typeface="Arial" panose="020B0604020202020204" pitchFamily="34" charset="0"/>
                <a:ea typeface="Aptos" panose="020B0004020202020204" pitchFamily="34" charset="0"/>
                <a:cs typeface="Times New Roman" panose="02020603050405020304" pitchFamily="18" charset="0"/>
              </a:rPr>
              <a:t> Australia</a:t>
            </a:r>
            <a:r>
              <a:rPr lang="en-US" sz="2400" kern="100" dirty="0">
                <a:latin typeface="Arial" panose="020B0604020202020204" pitchFamily="34" charset="0"/>
                <a:ea typeface="Aptos" panose="020B0004020202020204" pitchFamily="34" charset="0"/>
                <a:cs typeface="Times New Roman" panose="02020603050405020304" pitchFamily="18" charset="0"/>
              </a:rPr>
              <a:t> staying </a:t>
            </a:r>
            <a:r>
              <a:rPr lang="en-US" sz="2400" kern="100" dirty="0">
                <a:effectLst/>
                <a:latin typeface="Arial" panose="020B0604020202020204" pitchFamily="34" charset="0"/>
                <a:ea typeface="Aptos" panose="020B0004020202020204" pitchFamily="34" charset="0"/>
                <a:cs typeface="Times New Roman" panose="02020603050405020304" pitchFamily="18" charset="0"/>
              </a:rPr>
              <a:t>out of a US-led war with China and adopting a neutral position.</a:t>
            </a:r>
            <a:endParaRPr lang="en-AU" sz="24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group of people holding signs&#10;&#10;Description automatically generated">
            <a:extLst>
              <a:ext uri="{FF2B5EF4-FFF2-40B4-BE49-F238E27FC236}">
                <a16:creationId xmlns:a16="http://schemas.microsoft.com/office/drawing/2014/main" id="{0B89CAC8-2F3F-F7FE-EE4D-39E2A2AB1A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423" y="1751499"/>
            <a:ext cx="2698977" cy="2169048"/>
          </a:xfrm>
          <a:prstGeom prst="rect">
            <a:avLst/>
          </a:prstGeom>
        </p:spPr>
      </p:pic>
    </p:spTree>
    <p:extLst>
      <p:ext uri="{BB962C8B-B14F-4D97-AF65-F5344CB8AC3E}">
        <p14:creationId xmlns:p14="http://schemas.microsoft.com/office/powerpoint/2010/main" val="871306490"/>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67C18-6971-EAC8-0F83-E2E246B4D670}"/>
              </a:ext>
            </a:extLst>
          </p:cNvPr>
          <p:cNvSpPr>
            <a:spLocks noGrp="1"/>
          </p:cNvSpPr>
          <p:nvPr>
            <p:ph type="ctrTitle"/>
          </p:nvPr>
        </p:nvSpPr>
        <p:spPr>
          <a:xfrm>
            <a:off x="2982686" y="261397"/>
            <a:ext cx="7685314" cy="740089"/>
          </a:xfrm>
        </p:spPr>
        <p:txBody>
          <a:bodyPr>
            <a:normAutofit fontScale="90000"/>
          </a:bodyPr>
          <a:lstStyle/>
          <a:p>
            <a:pPr algn="l"/>
            <a:r>
              <a:rPr lang="en-AU" sz="2400" b="1" dirty="0">
                <a:solidFill>
                  <a:srgbClr val="0070C0"/>
                </a:solidFill>
                <a:latin typeface="Arial" panose="020B0604020202020204" pitchFamily="34" charset="0"/>
                <a:cs typeface="Arial" panose="020B0604020202020204" pitchFamily="34" charset="0"/>
              </a:rPr>
              <a:t>                                                       Alternative Defence - 14</a:t>
            </a:r>
          </a:p>
        </p:txBody>
      </p:sp>
      <p:sp>
        <p:nvSpPr>
          <p:cNvPr id="3" name="Subtitle 2">
            <a:extLst>
              <a:ext uri="{FF2B5EF4-FFF2-40B4-BE49-F238E27FC236}">
                <a16:creationId xmlns:a16="http://schemas.microsoft.com/office/drawing/2014/main" id="{C99BD1C5-E86D-C9C3-A4FF-2B55A6E77B9F}"/>
              </a:ext>
            </a:extLst>
          </p:cNvPr>
          <p:cNvSpPr>
            <a:spLocks noGrp="1"/>
          </p:cNvSpPr>
          <p:nvPr>
            <p:ph type="subTitle" idx="1"/>
          </p:nvPr>
        </p:nvSpPr>
        <p:spPr>
          <a:xfrm>
            <a:off x="5761973" y="1543008"/>
            <a:ext cx="5974915" cy="2081935"/>
          </a:xfrm>
        </p:spPr>
        <p:txBody>
          <a:bodyPr>
            <a:noAutofit/>
          </a:bodyPr>
          <a:lstStyle/>
          <a:p>
            <a:pPr algn="l">
              <a:lnSpc>
                <a:spcPct val="150000"/>
              </a:lnSpc>
              <a:spcAft>
                <a:spcPts val="800"/>
              </a:spcAft>
            </a:pPr>
            <a:r>
              <a:rPr lang="en-US" sz="3600" b="1" kern="100" dirty="0">
                <a:effectLst/>
                <a:latin typeface="Arial" panose="020B0604020202020204" pitchFamily="34" charset="0"/>
                <a:ea typeface="Aptos" panose="020B0004020202020204" pitchFamily="34" charset="0"/>
                <a:cs typeface="Times New Roman" panose="02020603050405020304" pitchFamily="18" charset="0"/>
              </a:rPr>
              <a:t>No conscription and full respect for conscientious objectors</a:t>
            </a:r>
            <a:endParaRPr lang="en-AU" sz="3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7" name="Picture 6" descr="A blue planet with a map of australia&#10;&#10;Description automatically generated">
            <a:extLst>
              <a:ext uri="{FF2B5EF4-FFF2-40B4-BE49-F238E27FC236}">
                <a16:creationId xmlns:a16="http://schemas.microsoft.com/office/drawing/2014/main" id="{5F148496-F846-BB5B-9BAC-F48514760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423" y="366676"/>
            <a:ext cx="1283154" cy="1176332"/>
          </a:xfrm>
          <a:prstGeom prst="rect">
            <a:avLst/>
          </a:prstGeom>
        </p:spPr>
      </p:pic>
      <p:sp>
        <p:nvSpPr>
          <p:cNvPr id="11" name="TextBox 10">
            <a:extLst>
              <a:ext uri="{FF2B5EF4-FFF2-40B4-BE49-F238E27FC236}">
                <a16:creationId xmlns:a16="http://schemas.microsoft.com/office/drawing/2014/main" id="{8546319C-930D-5683-BFE1-D649D82E150B}"/>
              </a:ext>
            </a:extLst>
          </p:cNvPr>
          <p:cNvSpPr txBox="1"/>
          <p:nvPr/>
        </p:nvSpPr>
        <p:spPr>
          <a:xfrm>
            <a:off x="457201" y="4070959"/>
            <a:ext cx="11279687" cy="2239844"/>
          </a:xfrm>
          <a:prstGeom prst="rect">
            <a:avLst/>
          </a:prstGeom>
          <a:noFill/>
        </p:spPr>
        <p:txBody>
          <a:bodyPr wrap="square" rtlCol="0">
            <a:spAutoFit/>
          </a:bodyPr>
          <a:lstStyle/>
          <a:p>
            <a:pPr algn="just">
              <a:lnSpc>
                <a:spcPct val="150000"/>
              </a:lnSpc>
              <a:spcAft>
                <a:spcPts val="800"/>
              </a:spcAft>
            </a:pPr>
            <a:r>
              <a:rPr lang="en-US" sz="2400" dirty="0">
                <a:latin typeface="Arial" panose="020B0604020202020204" pitchFamily="34" charset="0"/>
                <a:cs typeface="Arial" panose="020B0604020202020204" pitchFamily="34" charset="0"/>
              </a:rPr>
              <a:t>It is expected that defending the territory of an independent Australia and its neutrality will stimulate a broad patriotic voluntary response that will meet all the military and civil </a:t>
            </a:r>
            <a:r>
              <a:rPr lang="en-US" sz="2400" dirty="0" err="1">
                <a:latin typeface="Arial" panose="020B0604020202020204" pitchFamily="34" charset="0"/>
                <a:cs typeface="Arial" panose="020B0604020202020204" pitchFamily="34" charset="0"/>
              </a:rPr>
              <a:t>defence</a:t>
            </a:r>
            <a:r>
              <a:rPr lang="en-US" sz="2400" dirty="0">
                <a:latin typeface="Arial" panose="020B0604020202020204" pitchFamily="34" charset="0"/>
                <a:cs typeface="Arial" panose="020B0604020202020204" pitchFamily="34" charset="0"/>
              </a:rPr>
              <a:t> needs. Conscription will not be necessary. Conscientious objections to participating in any war will be respected and made a legal right</a:t>
            </a:r>
            <a:r>
              <a:rPr lang="en-US" dirty="0"/>
              <a:t>. </a:t>
            </a:r>
            <a:endParaRPr lang="en-AU" dirty="0"/>
          </a:p>
        </p:txBody>
      </p:sp>
      <p:pic>
        <p:nvPicPr>
          <p:cNvPr id="5" name="Picture 4">
            <a:extLst>
              <a:ext uri="{FF2B5EF4-FFF2-40B4-BE49-F238E27FC236}">
                <a16:creationId xmlns:a16="http://schemas.microsoft.com/office/drawing/2014/main" id="{FF2FD89F-0C93-3AAD-3A31-69CC1446E25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82423" y="1594422"/>
            <a:ext cx="4762573" cy="2476537"/>
          </a:xfrm>
          <a:prstGeom prst="rect">
            <a:avLst/>
          </a:prstGeom>
        </p:spPr>
      </p:pic>
    </p:spTree>
    <p:extLst>
      <p:ext uri="{BB962C8B-B14F-4D97-AF65-F5344CB8AC3E}">
        <p14:creationId xmlns:p14="http://schemas.microsoft.com/office/powerpoint/2010/main" val="2953924014"/>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67C18-6971-EAC8-0F83-E2E246B4D670}"/>
              </a:ext>
            </a:extLst>
          </p:cNvPr>
          <p:cNvSpPr>
            <a:spLocks noGrp="1"/>
          </p:cNvSpPr>
          <p:nvPr>
            <p:ph type="ctrTitle"/>
          </p:nvPr>
        </p:nvSpPr>
        <p:spPr>
          <a:xfrm>
            <a:off x="2982686" y="261397"/>
            <a:ext cx="7685314" cy="740089"/>
          </a:xfrm>
        </p:spPr>
        <p:txBody>
          <a:bodyPr>
            <a:normAutofit fontScale="90000"/>
          </a:bodyPr>
          <a:lstStyle/>
          <a:p>
            <a:pPr algn="l"/>
            <a:r>
              <a:rPr lang="en-AU" sz="2400" b="1" dirty="0">
                <a:solidFill>
                  <a:srgbClr val="0070C0"/>
                </a:solidFill>
                <a:latin typeface="Arial" panose="020B0604020202020204" pitchFamily="34" charset="0"/>
                <a:cs typeface="Arial" panose="020B0604020202020204" pitchFamily="34" charset="0"/>
              </a:rPr>
              <a:t>                                                       Alternative Defence - 15</a:t>
            </a:r>
          </a:p>
        </p:txBody>
      </p:sp>
      <p:sp>
        <p:nvSpPr>
          <p:cNvPr id="3" name="Subtitle 2">
            <a:extLst>
              <a:ext uri="{FF2B5EF4-FFF2-40B4-BE49-F238E27FC236}">
                <a16:creationId xmlns:a16="http://schemas.microsoft.com/office/drawing/2014/main" id="{C99BD1C5-E86D-C9C3-A4FF-2B55A6E77B9F}"/>
              </a:ext>
            </a:extLst>
          </p:cNvPr>
          <p:cNvSpPr>
            <a:spLocks noGrp="1"/>
          </p:cNvSpPr>
          <p:nvPr>
            <p:ph type="subTitle" idx="1"/>
          </p:nvPr>
        </p:nvSpPr>
        <p:spPr>
          <a:xfrm>
            <a:off x="3298372" y="1850571"/>
            <a:ext cx="8142514" cy="1774372"/>
          </a:xfrm>
        </p:spPr>
        <p:txBody>
          <a:bodyPr>
            <a:noAutofit/>
          </a:bodyPr>
          <a:lstStyle/>
          <a:p>
            <a:pPr algn="just">
              <a:lnSpc>
                <a:spcPct val="150000"/>
              </a:lnSpc>
              <a:spcAft>
                <a:spcPts val="800"/>
              </a:spcAft>
            </a:pPr>
            <a:r>
              <a:rPr lang="en-US" sz="3600" b="1" kern="100" dirty="0">
                <a:effectLst/>
                <a:latin typeface="Arial" panose="020B0604020202020204" pitchFamily="34" charset="0"/>
                <a:ea typeface="Aptos" panose="020B0004020202020204" pitchFamily="34" charset="0"/>
                <a:cs typeface="Times New Roman" panose="02020603050405020304" pitchFamily="18" charset="0"/>
              </a:rPr>
              <a:t>What about the cost of a true self </a:t>
            </a:r>
            <a:r>
              <a:rPr lang="en-US" sz="3600" b="1" kern="100" dirty="0" err="1">
                <a:effectLst/>
                <a:latin typeface="Arial" panose="020B0604020202020204" pitchFamily="34" charset="0"/>
                <a:ea typeface="Aptos" panose="020B0004020202020204" pitchFamily="34" charset="0"/>
                <a:cs typeface="Times New Roman" panose="02020603050405020304" pitchFamily="18" charset="0"/>
              </a:rPr>
              <a:t>defence</a:t>
            </a:r>
            <a:r>
              <a:rPr lang="en-US" sz="3600" b="1" kern="100" dirty="0">
                <a:effectLst/>
                <a:latin typeface="Arial" panose="020B0604020202020204" pitchFamily="34" charset="0"/>
                <a:ea typeface="Aptos" panose="020B0004020202020204" pitchFamily="34" charset="0"/>
                <a:cs typeface="Times New Roman" panose="02020603050405020304" pitchFamily="18" charset="0"/>
              </a:rPr>
              <a:t> policy ?</a:t>
            </a:r>
            <a:endParaRPr lang="en-AU" sz="3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7" name="Picture 6" descr="A blue planet with a map of australia&#10;&#10;Description automatically generated">
            <a:extLst>
              <a:ext uri="{FF2B5EF4-FFF2-40B4-BE49-F238E27FC236}">
                <a16:creationId xmlns:a16="http://schemas.microsoft.com/office/drawing/2014/main" id="{5F148496-F846-BB5B-9BAC-F48514760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423" y="366676"/>
            <a:ext cx="1283154" cy="1176332"/>
          </a:xfrm>
          <a:prstGeom prst="rect">
            <a:avLst/>
          </a:prstGeom>
        </p:spPr>
      </p:pic>
      <p:sp>
        <p:nvSpPr>
          <p:cNvPr id="11" name="TextBox 10">
            <a:extLst>
              <a:ext uri="{FF2B5EF4-FFF2-40B4-BE49-F238E27FC236}">
                <a16:creationId xmlns:a16="http://schemas.microsoft.com/office/drawing/2014/main" id="{8546319C-930D-5683-BFE1-D649D82E150B}"/>
              </a:ext>
            </a:extLst>
          </p:cNvPr>
          <p:cNvSpPr txBox="1"/>
          <p:nvPr/>
        </p:nvSpPr>
        <p:spPr>
          <a:xfrm>
            <a:off x="424543" y="3837678"/>
            <a:ext cx="11342913" cy="2793842"/>
          </a:xfrm>
          <a:prstGeom prst="rect">
            <a:avLst/>
          </a:prstGeom>
          <a:noFill/>
        </p:spPr>
        <p:txBody>
          <a:bodyPr wrap="square" rtlCol="0">
            <a:spAutoFit/>
          </a:bodyPr>
          <a:lstStyle/>
          <a:p>
            <a:pPr algn="just">
              <a:lnSpc>
                <a:spcPct val="150000"/>
              </a:lnSpc>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Some people say it would cost us more to have a self -reliant, independent </a:t>
            </a:r>
            <a:r>
              <a:rPr lang="en-US" sz="2400" kern="100" dirty="0" err="1">
                <a:effectLst/>
                <a:latin typeface="Arial" panose="020B0604020202020204" pitchFamily="34" charset="0"/>
                <a:ea typeface="Aptos" panose="020B0004020202020204" pitchFamily="34" charset="0"/>
                <a:cs typeface="Arial" panose="020B0604020202020204" pitchFamily="34" charset="0"/>
              </a:rPr>
              <a:t>defence</a:t>
            </a:r>
            <a:r>
              <a:rPr lang="en-US" sz="2400" kern="100" dirty="0">
                <a:effectLst/>
                <a:latin typeface="Arial" panose="020B0604020202020204" pitchFamily="34" charset="0"/>
                <a:ea typeface="Aptos" panose="020B0004020202020204" pitchFamily="34" charset="0"/>
                <a:cs typeface="Arial" panose="020B0604020202020204" pitchFamily="34" charset="0"/>
              </a:rPr>
              <a:t>. Others say it would cost less. The Swiss have practiced armed neutrality for many decades and their </a:t>
            </a:r>
            <a:r>
              <a:rPr lang="en-AU" sz="24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expenditure on military defence in 2020 was 0.7% of their GDP. Australia’s defence spending in 2019-2020 was 2.1% of GDP- </a:t>
            </a:r>
            <a:r>
              <a:rPr lang="en-AU" sz="2400" b="1"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three times as much, </a:t>
            </a:r>
            <a:r>
              <a:rPr lang="en-AU" sz="24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as  percentage of GDP.</a:t>
            </a:r>
            <a:endParaRPr lang="en-AU" sz="2400" kern="100" dirty="0">
              <a:effectLst/>
              <a:latin typeface="Arial" panose="020B0604020202020204" pitchFamily="34" charset="0"/>
              <a:ea typeface="Aptos" panose="020B0004020202020204" pitchFamily="34" charset="0"/>
              <a:cs typeface="Arial" panose="020B0604020202020204" pitchFamily="34" charset="0"/>
            </a:endParaRPr>
          </a:p>
        </p:txBody>
      </p:sp>
      <p:pic>
        <p:nvPicPr>
          <p:cNvPr id="4" name="Picture 3" descr="A blue and black logo with a tank and dollar signs&#10;&#10;Description automatically generated">
            <a:extLst>
              <a:ext uri="{FF2B5EF4-FFF2-40B4-BE49-F238E27FC236}">
                <a16:creationId xmlns:a16="http://schemas.microsoft.com/office/drawing/2014/main" id="{48A716D7-423B-9A31-8F66-F54D16A160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199" y="1578892"/>
            <a:ext cx="2058178" cy="2372622"/>
          </a:xfrm>
          <a:prstGeom prst="rect">
            <a:avLst/>
          </a:prstGeom>
        </p:spPr>
      </p:pic>
    </p:spTree>
    <p:extLst>
      <p:ext uri="{BB962C8B-B14F-4D97-AF65-F5344CB8AC3E}">
        <p14:creationId xmlns:p14="http://schemas.microsoft.com/office/powerpoint/2010/main" val="4159402806"/>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67C18-6971-EAC8-0F83-E2E246B4D670}"/>
              </a:ext>
            </a:extLst>
          </p:cNvPr>
          <p:cNvSpPr>
            <a:spLocks noGrp="1"/>
          </p:cNvSpPr>
          <p:nvPr>
            <p:ph type="ctrTitle"/>
          </p:nvPr>
        </p:nvSpPr>
        <p:spPr>
          <a:xfrm>
            <a:off x="2982686" y="261398"/>
            <a:ext cx="7685314" cy="644594"/>
          </a:xfrm>
        </p:spPr>
        <p:txBody>
          <a:bodyPr>
            <a:normAutofit fontScale="90000"/>
          </a:bodyPr>
          <a:lstStyle/>
          <a:p>
            <a:pPr algn="l"/>
            <a:r>
              <a:rPr lang="en-AU" sz="2400" b="1" dirty="0">
                <a:solidFill>
                  <a:srgbClr val="0070C0"/>
                </a:solidFill>
                <a:latin typeface="Arial" panose="020B0604020202020204" pitchFamily="34" charset="0"/>
                <a:cs typeface="Arial" panose="020B0604020202020204" pitchFamily="34" charset="0"/>
              </a:rPr>
              <a:t>                                                       Alternative Defence - 16</a:t>
            </a:r>
          </a:p>
        </p:txBody>
      </p:sp>
      <p:sp>
        <p:nvSpPr>
          <p:cNvPr id="3" name="Subtitle 2">
            <a:extLst>
              <a:ext uri="{FF2B5EF4-FFF2-40B4-BE49-F238E27FC236}">
                <a16:creationId xmlns:a16="http://schemas.microsoft.com/office/drawing/2014/main" id="{C99BD1C5-E86D-C9C3-A4FF-2B55A6E77B9F}"/>
              </a:ext>
            </a:extLst>
          </p:cNvPr>
          <p:cNvSpPr>
            <a:spLocks noGrp="1"/>
          </p:cNvSpPr>
          <p:nvPr>
            <p:ph type="subTitle" idx="1"/>
          </p:nvPr>
        </p:nvSpPr>
        <p:spPr>
          <a:xfrm>
            <a:off x="4235789" y="1900079"/>
            <a:ext cx="7205097" cy="1284514"/>
          </a:xfrm>
        </p:spPr>
        <p:txBody>
          <a:bodyPr>
            <a:noAutofit/>
          </a:bodyPr>
          <a:lstStyle/>
          <a:p>
            <a:pPr algn="just">
              <a:lnSpc>
                <a:spcPct val="150000"/>
              </a:lnSpc>
              <a:spcAft>
                <a:spcPts val="800"/>
              </a:spcAft>
            </a:pPr>
            <a:r>
              <a:rPr lang="en-US" sz="3600" b="1" kern="100" dirty="0">
                <a:solidFill>
                  <a:srgbClr val="212121"/>
                </a:solidFill>
                <a:effectLst/>
                <a:latin typeface="Arial" panose="020B0604020202020204" pitchFamily="34" charset="0"/>
                <a:ea typeface="Aptos" panose="020B0004020202020204" pitchFamily="34" charset="0"/>
                <a:cs typeface="Times New Roman" panose="02020603050405020304" pitchFamily="18" charset="0"/>
              </a:rPr>
              <a:t>       Where to from here?</a:t>
            </a:r>
            <a:endParaRPr lang="en-AU" sz="3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7" name="Picture 6" descr="A blue planet with a map of australia&#10;&#10;Description automatically generated">
            <a:extLst>
              <a:ext uri="{FF2B5EF4-FFF2-40B4-BE49-F238E27FC236}">
                <a16:creationId xmlns:a16="http://schemas.microsoft.com/office/drawing/2014/main" id="{5F148496-F846-BB5B-9BAC-F48514760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423" y="261397"/>
            <a:ext cx="1283154" cy="1176332"/>
          </a:xfrm>
          <a:prstGeom prst="rect">
            <a:avLst/>
          </a:prstGeom>
        </p:spPr>
      </p:pic>
      <p:sp>
        <p:nvSpPr>
          <p:cNvPr id="11" name="TextBox 10">
            <a:extLst>
              <a:ext uri="{FF2B5EF4-FFF2-40B4-BE49-F238E27FC236}">
                <a16:creationId xmlns:a16="http://schemas.microsoft.com/office/drawing/2014/main" id="{8546319C-930D-5683-BFE1-D649D82E150B}"/>
              </a:ext>
            </a:extLst>
          </p:cNvPr>
          <p:cNvSpPr txBox="1"/>
          <p:nvPr/>
        </p:nvSpPr>
        <p:spPr>
          <a:xfrm>
            <a:off x="424543" y="3837678"/>
            <a:ext cx="11342913" cy="2805640"/>
          </a:xfrm>
          <a:prstGeom prst="rect">
            <a:avLst/>
          </a:prstGeom>
          <a:noFill/>
        </p:spPr>
        <p:txBody>
          <a:bodyPr wrap="square" rtlCol="0">
            <a:spAutoFit/>
          </a:bodyPr>
          <a:lstStyle/>
          <a:p>
            <a:pPr>
              <a:lnSpc>
                <a:spcPct val="150000"/>
              </a:lnSpc>
              <a:spcAft>
                <a:spcPts val="800"/>
              </a:spcAft>
            </a:pPr>
            <a:r>
              <a:rPr lang="en-US" sz="2400" kern="100" dirty="0">
                <a:effectLst/>
                <a:latin typeface="Arial" panose="020B0604020202020204" pitchFamily="34" charset="0"/>
                <a:ea typeface="Aptos" panose="020B0004020202020204" pitchFamily="34" charset="0"/>
                <a:cs typeface="Times New Roman" panose="02020603050405020304" pitchFamily="18" charset="0"/>
              </a:rPr>
              <a:t>The adoption of an independent foreign policy with neutrality and territorial self </a:t>
            </a:r>
            <a:r>
              <a:rPr lang="en-US" sz="2400" kern="100" dirty="0" err="1">
                <a:effectLst/>
                <a:latin typeface="Arial" panose="020B0604020202020204" pitchFamily="34" charset="0"/>
                <a:ea typeface="Aptos" panose="020B0004020202020204" pitchFamily="34" charset="0"/>
                <a:cs typeface="Times New Roman" panose="02020603050405020304" pitchFamily="18" charset="0"/>
              </a:rPr>
              <a:t>defence</a:t>
            </a:r>
            <a:r>
              <a:rPr lang="en-US" sz="2400" kern="100" dirty="0">
                <a:effectLst/>
                <a:latin typeface="Arial" panose="020B0604020202020204" pitchFamily="34" charset="0"/>
                <a:ea typeface="Aptos" panose="020B0004020202020204" pitchFamily="34" charset="0"/>
                <a:cs typeface="Times New Roman" panose="02020603050405020304" pitchFamily="18" charset="0"/>
              </a:rPr>
              <a:t> is currently blocked by the US grip on Australia, politically, militarily and economically. Only a huge, broad-based united people’s movement will generate the political pressure to overcome this blockage and enable the adoption of the neutrality option to keep us safe and out of foreign wars. </a:t>
            </a:r>
            <a:r>
              <a:rPr lang="en-US" sz="2400" b="1" kern="100" dirty="0">
                <a:effectLst/>
                <a:latin typeface="Arial" panose="020B0604020202020204" pitchFamily="34" charset="0"/>
                <a:ea typeface="Aptos" panose="020B0004020202020204" pitchFamily="34" charset="0"/>
                <a:cs typeface="Times New Roman" panose="02020603050405020304" pitchFamily="18" charset="0"/>
              </a:rPr>
              <a:t>This is our mission! </a:t>
            </a:r>
            <a:endParaRPr lang="en-AU" sz="24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AB231D55-DE02-163D-85C5-879013ADEC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114" y="1521498"/>
            <a:ext cx="3233668" cy="2146987"/>
          </a:xfrm>
          <a:prstGeom prst="rect">
            <a:avLst/>
          </a:prstGeom>
        </p:spPr>
      </p:pic>
    </p:spTree>
    <p:extLst>
      <p:ext uri="{BB962C8B-B14F-4D97-AF65-F5344CB8AC3E}">
        <p14:creationId xmlns:p14="http://schemas.microsoft.com/office/powerpoint/2010/main" val="569049074"/>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67C18-6971-EAC8-0F83-E2E246B4D670}"/>
              </a:ext>
            </a:extLst>
          </p:cNvPr>
          <p:cNvSpPr>
            <a:spLocks noGrp="1"/>
          </p:cNvSpPr>
          <p:nvPr>
            <p:ph type="ctrTitle"/>
          </p:nvPr>
        </p:nvSpPr>
        <p:spPr>
          <a:xfrm>
            <a:off x="2982686" y="534197"/>
            <a:ext cx="7685314" cy="652345"/>
          </a:xfrm>
        </p:spPr>
        <p:txBody>
          <a:bodyPr>
            <a:normAutofit/>
          </a:bodyPr>
          <a:lstStyle/>
          <a:p>
            <a:pPr algn="l"/>
            <a:r>
              <a:rPr lang="en-AU" sz="2400" b="1" dirty="0">
                <a:solidFill>
                  <a:srgbClr val="0070C0"/>
                </a:solidFill>
                <a:latin typeface="Arial" panose="020B0604020202020204" pitchFamily="34" charset="0"/>
                <a:cs typeface="Arial" panose="020B0604020202020204" pitchFamily="34" charset="0"/>
              </a:rPr>
              <a:t>                                                    Alternative Defence 2</a:t>
            </a:r>
          </a:p>
        </p:txBody>
      </p:sp>
      <p:sp>
        <p:nvSpPr>
          <p:cNvPr id="3" name="Subtitle 2">
            <a:extLst>
              <a:ext uri="{FF2B5EF4-FFF2-40B4-BE49-F238E27FC236}">
                <a16:creationId xmlns:a16="http://schemas.microsoft.com/office/drawing/2014/main" id="{C99BD1C5-E86D-C9C3-A4FF-2B55A6E77B9F}"/>
              </a:ext>
            </a:extLst>
          </p:cNvPr>
          <p:cNvSpPr>
            <a:spLocks noGrp="1"/>
          </p:cNvSpPr>
          <p:nvPr>
            <p:ph type="subTitle" idx="1"/>
          </p:nvPr>
        </p:nvSpPr>
        <p:spPr>
          <a:xfrm>
            <a:off x="5431709" y="1924213"/>
            <a:ext cx="5955233" cy="2266511"/>
          </a:xfrm>
        </p:spPr>
        <p:txBody>
          <a:bodyPr>
            <a:normAutofit/>
          </a:bodyPr>
          <a:lstStyle/>
          <a:p>
            <a:r>
              <a:rPr lang="en-AU" sz="3200" b="1" dirty="0">
                <a:latin typeface="Arial" panose="020B0604020202020204" pitchFamily="34" charset="0"/>
                <a:cs typeface="Arial" panose="020B0604020202020204" pitchFamily="34" charset="0"/>
              </a:rPr>
              <a:t>The path to peace and true Australian independence is blocked by</a:t>
            </a:r>
          </a:p>
          <a:p>
            <a:r>
              <a:rPr lang="en-AU" sz="3200" b="1" dirty="0">
                <a:latin typeface="Arial" panose="020B0604020202020204" pitchFamily="34" charset="0"/>
                <a:cs typeface="Arial" panose="020B0604020202020204" pitchFamily="34" charset="0"/>
              </a:rPr>
              <a:t>U.S. domination of Australia </a:t>
            </a:r>
          </a:p>
        </p:txBody>
      </p:sp>
      <p:pic>
        <p:nvPicPr>
          <p:cNvPr id="7" name="Picture 6" descr="A blue planet with a map of australia&#10;&#10;Description automatically generated">
            <a:extLst>
              <a:ext uri="{FF2B5EF4-FFF2-40B4-BE49-F238E27FC236}">
                <a16:creationId xmlns:a16="http://schemas.microsoft.com/office/drawing/2014/main" id="{5F148496-F846-BB5B-9BAC-F48514760F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0" y="370115"/>
            <a:ext cx="1283154" cy="1200330"/>
          </a:xfrm>
          <a:prstGeom prst="rect">
            <a:avLst/>
          </a:prstGeom>
        </p:spPr>
      </p:pic>
      <p:pic>
        <p:nvPicPr>
          <p:cNvPr id="5" name="Picture 4">
            <a:extLst>
              <a:ext uri="{FF2B5EF4-FFF2-40B4-BE49-F238E27FC236}">
                <a16:creationId xmlns:a16="http://schemas.microsoft.com/office/drawing/2014/main" id="{99DD7D40-FD11-82C1-AC16-542E46F2A45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80005" y="1570445"/>
            <a:ext cx="4405362" cy="2578466"/>
          </a:xfrm>
          <a:prstGeom prst="rect">
            <a:avLst/>
          </a:prstGeom>
        </p:spPr>
      </p:pic>
      <p:pic>
        <p:nvPicPr>
          <p:cNvPr id="4" name="Recorded Sound">
            <a:hlinkClick r:id="" action="ppaction://media"/>
            <a:extLst>
              <a:ext uri="{FF2B5EF4-FFF2-40B4-BE49-F238E27FC236}">
                <a16:creationId xmlns:a16="http://schemas.microsoft.com/office/drawing/2014/main" id="{B12B3D59-99E0-BA9C-8EA8-26ECE62882D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92800" y="3022600"/>
            <a:ext cx="406400" cy="406400"/>
          </a:xfrm>
          <a:prstGeom prst="rect">
            <a:avLst/>
          </a:prstGeom>
        </p:spPr>
      </p:pic>
      <p:sp>
        <p:nvSpPr>
          <p:cNvPr id="6" name="TextBox 5">
            <a:extLst>
              <a:ext uri="{FF2B5EF4-FFF2-40B4-BE49-F238E27FC236}">
                <a16:creationId xmlns:a16="http://schemas.microsoft.com/office/drawing/2014/main" id="{B5E1792E-60FF-5C41-5462-8A7ED9A50507}"/>
              </a:ext>
            </a:extLst>
          </p:cNvPr>
          <p:cNvSpPr txBox="1"/>
          <p:nvPr/>
        </p:nvSpPr>
        <p:spPr>
          <a:xfrm>
            <a:off x="762000" y="4190724"/>
            <a:ext cx="10661737" cy="2677656"/>
          </a:xfrm>
          <a:prstGeom prst="rect">
            <a:avLst/>
          </a:prstGeom>
          <a:noFill/>
        </p:spPr>
        <p:txBody>
          <a:bodyPr wrap="square" rtlCol="0">
            <a:spAutoFit/>
          </a:bodyPr>
          <a:lstStyle/>
          <a:p>
            <a:r>
              <a:rPr lang="en-AU" sz="2400" dirty="0">
                <a:latin typeface="Arial" panose="020B0604020202020204" pitchFamily="34" charset="0"/>
                <a:cs typeface="Arial" panose="020B0604020202020204" pitchFamily="34" charset="0"/>
              </a:rPr>
              <a:t>United States domination of Australia, politically, militarily, economically and culturally is the main block to Australia becoming an independent and peace-loving country. Until this major obstacle is overcome, Australia can never have a truly independent, self-defence force and pursue peaceful relations in our region</a:t>
            </a:r>
            <a:r>
              <a:rPr lang="en-AU" sz="2400" dirty="0">
                <a:solidFill>
                  <a:srgbClr val="3322D4"/>
                </a:solidFill>
                <a:latin typeface="Arial" panose="020B0604020202020204" pitchFamily="34" charset="0"/>
                <a:cs typeface="Arial" panose="020B0604020202020204" pitchFamily="34" charset="0"/>
              </a:rPr>
              <a:t>. </a:t>
            </a:r>
            <a:r>
              <a:rPr lang="en-AU" sz="2400" b="1" i="1" dirty="0">
                <a:solidFill>
                  <a:srgbClr val="3322D4"/>
                </a:solidFill>
                <a:latin typeface="Arial" panose="020B0604020202020204" pitchFamily="34" charset="0"/>
                <a:cs typeface="Arial" panose="020B0604020202020204" pitchFamily="34" charset="0"/>
              </a:rPr>
              <a:t>Here we present a vision for our future - self-defence for a truly independent Australia with no dependence on, or involvement of, a foreign country.</a:t>
            </a:r>
          </a:p>
        </p:txBody>
      </p:sp>
    </p:spTree>
    <p:extLst>
      <p:ext uri="{BB962C8B-B14F-4D97-AF65-F5344CB8AC3E}">
        <p14:creationId xmlns:p14="http://schemas.microsoft.com/office/powerpoint/2010/main" val="1066911390"/>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67C18-6971-EAC8-0F83-E2E246B4D670}"/>
              </a:ext>
            </a:extLst>
          </p:cNvPr>
          <p:cNvSpPr>
            <a:spLocks noGrp="1"/>
          </p:cNvSpPr>
          <p:nvPr>
            <p:ph type="ctrTitle"/>
          </p:nvPr>
        </p:nvSpPr>
        <p:spPr>
          <a:xfrm>
            <a:off x="2982686" y="534197"/>
            <a:ext cx="7685314" cy="652345"/>
          </a:xfrm>
        </p:spPr>
        <p:txBody>
          <a:bodyPr>
            <a:normAutofit/>
          </a:bodyPr>
          <a:lstStyle/>
          <a:p>
            <a:pPr algn="l"/>
            <a:r>
              <a:rPr lang="en-AU" sz="2400" b="1" dirty="0">
                <a:solidFill>
                  <a:srgbClr val="0070C0"/>
                </a:solidFill>
                <a:latin typeface="Arial" panose="020B0604020202020204" pitchFamily="34" charset="0"/>
                <a:cs typeface="Arial" panose="020B0604020202020204" pitchFamily="34" charset="0"/>
              </a:rPr>
              <a:t>                                                    Alternative Defence 3</a:t>
            </a:r>
          </a:p>
        </p:txBody>
      </p:sp>
      <p:sp>
        <p:nvSpPr>
          <p:cNvPr id="3" name="Subtitle 2">
            <a:extLst>
              <a:ext uri="{FF2B5EF4-FFF2-40B4-BE49-F238E27FC236}">
                <a16:creationId xmlns:a16="http://schemas.microsoft.com/office/drawing/2014/main" id="{C99BD1C5-E86D-C9C3-A4FF-2B55A6E77B9F}"/>
              </a:ext>
            </a:extLst>
          </p:cNvPr>
          <p:cNvSpPr>
            <a:spLocks noGrp="1"/>
          </p:cNvSpPr>
          <p:nvPr>
            <p:ph type="subTitle" idx="1"/>
          </p:nvPr>
        </p:nvSpPr>
        <p:spPr>
          <a:xfrm>
            <a:off x="5355770" y="2135242"/>
            <a:ext cx="5312230" cy="2312298"/>
          </a:xfrm>
        </p:spPr>
        <p:txBody>
          <a:bodyPr>
            <a:normAutofit fontScale="85000" lnSpcReduction="10000"/>
          </a:bodyPr>
          <a:lstStyle/>
          <a:p>
            <a:pPr>
              <a:lnSpc>
                <a:spcPct val="115000"/>
              </a:lnSpc>
              <a:spcAft>
                <a:spcPts val="800"/>
              </a:spcAft>
            </a:pPr>
            <a:r>
              <a:rPr lang="en-AU" sz="4000" b="1" kern="100" dirty="0">
                <a:effectLst/>
                <a:latin typeface="Arial" panose="020B0604020202020204" pitchFamily="34" charset="0"/>
                <a:ea typeface="Aptos" panose="020B0004020202020204" pitchFamily="34" charset="0"/>
                <a:cs typeface="Arial" panose="020B0604020202020204" pitchFamily="34" charset="0"/>
              </a:rPr>
              <a:t>The Echidna inspires us to adopt an alternative defence  </a:t>
            </a:r>
            <a:r>
              <a:rPr lang="en-AU" sz="4000" b="1" kern="100" dirty="0">
                <a:latin typeface="Arial" panose="020B0604020202020204" pitchFamily="34" charset="0"/>
                <a:ea typeface="Aptos" panose="020B0004020202020204" pitchFamily="34" charset="0"/>
                <a:cs typeface="Arial" panose="020B0604020202020204" pitchFamily="34" charset="0"/>
              </a:rPr>
              <a:t>s</a:t>
            </a:r>
            <a:r>
              <a:rPr lang="en-AU" sz="4000" b="1" kern="100" dirty="0">
                <a:effectLst/>
                <a:latin typeface="Arial" panose="020B0604020202020204" pitchFamily="34" charset="0"/>
                <a:ea typeface="Aptos" panose="020B0004020202020204" pitchFamily="34" charset="0"/>
                <a:cs typeface="Arial" panose="020B0604020202020204" pitchFamily="34" charset="0"/>
              </a:rPr>
              <a:t>trategy</a:t>
            </a:r>
            <a:endParaRPr lang="en-AU" sz="4000" kern="100" dirty="0">
              <a:effectLst/>
              <a:latin typeface="Arial" panose="020B0604020202020204" pitchFamily="34" charset="0"/>
              <a:ea typeface="Aptos" panose="020B0004020202020204" pitchFamily="34" charset="0"/>
              <a:cs typeface="Arial" panose="020B0604020202020204" pitchFamily="34" charset="0"/>
            </a:endParaRPr>
          </a:p>
          <a:p>
            <a:endParaRPr lang="en-AU" dirty="0"/>
          </a:p>
        </p:txBody>
      </p:sp>
      <p:pic>
        <p:nvPicPr>
          <p:cNvPr id="7" name="Picture 6" descr="A blue planet with a map of australia&#10;&#10;Description automatically generated">
            <a:extLst>
              <a:ext uri="{FF2B5EF4-FFF2-40B4-BE49-F238E27FC236}">
                <a16:creationId xmlns:a16="http://schemas.microsoft.com/office/drawing/2014/main" id="{5F148496-F846-BB5B-9BAC-F48514760F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0" y="370115"/>
            <a:ext cx="1283154" cy="1200330"/>
          </a:xfrm>
          <a:prstGeom prst="rect">
            <a:avLst/>
          </a:prstGeom>
        </p:spPr>
      </p:pic>
      <p:sp>
        <p:nvSpPr>
          <p:cNvPr id="11" name="TextBox 10">
            <a:extLst>
              <a:ext uri="{FF2B5EF4-FFF2-40B4-BE49-F238E27FC236}">
                <a16:creationId xmlns:a16="http://schemas.microsoft.com/office/drawing/2014/main" id="{8546319C-930D-5683-BFE1-D649D82E150B}"/>
              </a:ext>
            </a:extLst>
          </p:cNvPr>
          <p:cNvSpPr txBox="1"/>
          <p:nvPr/>
        </p:nvSpPr>
        <p:spPr>
          <a:xfrm>
            <a:off x="762000" y="4722758"/>
            <a:ext cx="10248378" cy="1815882"/>
          </a:xfrm>
          <a:prstGeom prst="rect">
            <a:avLst/>
          </a:prstGeom>
          <a:noFill/>
        </p:spPr>
        <p:txBody>
          <a:bodyPr wrap="square" rtlCol="0">
            <a:spAutoFit/>
          </a:bodyPr>
          <a:lstStyle/>
          <a:p>
            <a:r>
              <a:rPr lang="en-US" sz="2800" dirty="0">
                <a:effectLst/>
                <a:latin typeface="Arial" panose="020B0604020202020204" pitchFamily="34" charset="0"/>
                <a:ea typeface="Aptos" panose="020B0004020202020204" pitchFamily="34" charset="0"/>
              </a:rPr>
              <a:t>The Echidna, exclusive to Australia, attacks no other creature and has developed exceptionally effective defensive protection which deters an attacker. It has survived for 100 million years on the Australian landmass.</a:t>
            </a:r>
            <a:endParaRPr lang="en-AU" sz="2800" dirty="0"/>
          </a:p>
        </p:txBody>
      </p:sp>
      <p:pic>
        <p:nvPicPr>
          <p:cNvPr id="5" name="Picture 4" descr="A porcupine with spikes on its back&#10;&#10;Description automatically generated">
            <a:extLst>
              <a:ext uri="{FF2B5EF4-FFF2-40B4-BE49-F238E27FC236}">
                <a16:creationId xmlns:a16="http://schemas.microsoft.com/office/drawing/2014/main" id="{99DD7D40-FD11-82C1-AC16-542E46F2A4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7314" y="1559560"/>
            <a:ext cx="3526972" cy="2907240"/>
          </a:xfrm>
          <a:prstGeom prst="rect">
            <a:avLst/>
          </a:prstGeom>
        </p:spPr>
      </p:pic>
      <p:pic>
        <p:nvPicPr>
          <p:cNvPr id="4" name="Recorded Sound">
            <a:hlinkClick r:id="" action="ppaction://media"/>
            <a:extLst>
              <a:ext uri="{FF2B5EF4-FFF2-40B4-BE49-F238E27FC236}">
                <a16:creationId xmlns:a16="http://schemas.microsoft.com/office/drawing/2014/main" id="{B12B3D59-99E0-BA9C-8EA8-26ECE62882D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869719455"/>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67C18-6971-EAC8-0F83-E2E246B4D670}"/>
              </a:ext>
            </a:extLst>
          </p:cNvPr>
          <p:cNvSpPr>
            <a:spLocks noGrp="1"/>
          </p:cNvSpPr>
          <p:nvPr>
            <p:ph type="ctrTitle"/>
          </p:nvPr>
        </p:nvSpPr>
        <p:spPr>
          <a:xfrm>
            <a:off x="2982685" y="534197"/>
            <a:ext cx="7685314" cy="848289"/>
          </a:xfrm>
        </p:spPr>
        <p:txBody>
          <a:bodyPr>
            <a:normAutofit/>
          </a:bodyPr>
          <a:lstStyle/>
          <a:p>
            <a:pPr algn="l"/>
            <a:r>
              <a:rPr lang="en-AU" sz="2400" b="1" dirty="0">
                <a:solidFill>
                  <a:srgbClr val="0070C0"/>
                </a:solidFill>
                <a:latin typeface="Arial" panose="020B0604020202020204" pitchFamily="34" charset="0"/>
                <a:cs typeface="Arial" panose="020B0604020202020204" pitchFamily="34" charset="0"/>
              </a:rPr>
              <a:t>                                                 Alternative Defence - 4</a:t>
            </a:r>
          </a:p>
        </p:txBody>
      </p:sp>
      <p:sp>
        <p:nvSpPr>
          <p:cNvPr id="3" name="Subtitle 2">
            <a:extLst>
              <a:ext uri="{FF2B5EF4-FFF2-40B4-BE49-F238E27FC236}">
                <a16:creationId xmlns:a16="http://schemas.microsoft.com/office/drawing/2014/main" id="{C99BD1C5-E86D-C9C3-A4FF-2B55A6E77B9F}"/>
              </a:ext>
            </a:extLst>
          </p:cNvPr>
          <p:cNvSpPr>
            <a:spLocks noGrp="1"/>
          </p:cNvSpPr>
          <p:nvPr>
            <p:ph type="subTitle" idx="1"/>
          </p:nvPr>
        </p:nvSpPr>
        <p:spPr>
          <a:xfrm>
            <a:off x="5355770" y="2503714"/>
            <a:ext cx="5312229" cy="1943826"/>
          </a:xfrm>
        </p:spPr>
        <p:txBody>
          <a:bodyPr/>
          <a:lstStyle/>
          <a:p>
            <a:pPr>
              <a:lnSpc>
                <a:spcPct val="115000"/>
              </a:lnSpc>
              <a:spcAft>
                <a:spcPts val="800"/>
              </a:spcAft>
            </a:pPr>
            <a:r>
              <a:rPr lang="en-AU" sz="4000" b="1" kern="100" dirty="0">
                <a:effectLst/>
                <a:latin typeface="Arial" panose="020B0604020202020204" pitchFamily="34" charset="0"/>
                <a:ea typeface="Aptos" panose="020B0004020202020204" pitchFamily="34" charset="0"/>
                <a:cs typeface="Arial" panose="020B0604020202020204" pitchFamily="34" charset="0"/>
              </a:rPr>
              <a:t>The first </a:t>
            </a:r>
            <a:r>
              <a:rPr lang="en-AU" sz="4000" b="1" kern="100" dirty="0">
                <a:latin typeface="Arial" panose="020B0604020202020204" pitchFamily="34" charset="0"/>
                <a:ea typeface="Aptos" panose="020B0004020202020204" pitchFamily="34" charset="0"/>
                <a:cs typeface="Arial" panose="020B0604020202020204" pitchFamily="34" charset="0"/>
              </a:rPr>
              <a:t>i</a:t>
            </a:r>
            <a:r>
              <a:rPr lang="en-AU" sz="4000" b="1" kern="100" dirty="0">
                <a:effectLst/>
                <a:latin typeface="Arial" panose="020B0604020202020204" pitchFamily="34" charset="0"/>
                <a:ea typeface="Aptos" panose="020B0004020202020204" pitchFamily="34" charset="0"/>
                <a:cs typeface="Arial" panose="020B0604020202020204" pitchFamily="34" charset="0"/>
              </a:rPr>
              <a:t>nvasion- The Frontier Wars</a:t>
            </a:r>
            <a:endParaRPr lang="en-AU" sz="4000" kern="100" dirty="0">
              <a:effectLst/>
              <a:latin typeface="Arial" panose="020B0604020202020204" pitchFamily="34" charset="0"/>
              <a:ea typeface="Aptos" panose="020B0004020202020204" pitchFamily="34" charset="0"/>
              <a:cs typeface="Arial" panose="020B0604020202020204" pitchFamily="34" charset="0"/>
            </a:endParaRPr>
          </a:p>
          <a:p>
            <a:endParaRPr lang="en-AU" dirty="0"/>
          </a:p>
        </p:txBody>
      </p:sp>
      <p:pic>
        <p:nvPicPr>
          <p:cNvPr id="7" name="Picture 6" descr="A blue planet with a map of australia&#10;&#10;Description automatically generated">
            <a:extLst>
              <a:ext uri="{FF2B5EF4-FFF2-40B4-BE49-F238E27FC236}">
                <a16:creationId xmlns:a16="http://schemas.microsoft.com/office/drawing/2014/main" id="{5F148496-F846-BB5B-9BAC-F48514760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534197"/>
            <a:ext cx="1283154" cy="1176332"/>
          </a:xfrm>
          <a:prstGeom prst="rect">
            <a:avLst/>
          </a:prstGeom>
        </p:spPr>
      </p:pic>
      <p:pic>
        <p:nvPicPr>
          <p:cNvPr id="8" name="Picture 7" descr="A group of men fighting in a river&#10;&#10;Description automatically generated">
            <a:extLst>
              <a:ext uri="{FF2B5EF4-FFF2-40B4-BE49-F238E27FC236}">
                <a16:creationId xmlns:a16="http://schemas.microsoft.com/office/drawing/2014/main" id="{68897B32-7585-AB6F-4A1B-F9EEDB51DFC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5759" y="2007299"/>
            <a:ext cx="4233100" cy="2799956"/>
          </a:xfrm>
          <a:prstGeom prst="rect">
            <a:avLst/>
          </a:prstGeom>
          <a:noFill/>
          <a:ln>
            <a:noFill/>
          </a:ln>
        </p:spPr>
      </p:pic>
      <p:sp>
        <p:nvSpPr>
          <p:cNvPr id="11" name="TextBox 10">
            <a:extLst>
              <a:ext uri="{FF2B5EF4-FFF2-40B4-BE49-F238E27FC236}">
                <a16:creationId xmlns:a16="http://schemas.microsoft.com/office/drawing/2014/main" id="{8546319C-930D-5683-BFE1-D649D82E150B}"/>
              </a:ext>
            </a:extLst>
          </p:cNvPr>
          <p:cNvSpPr txBox="1"/>
          <p:nvPr/>
        </p:nvSpPr>
        <p:spPr>
          <a:xfrm>
            <a:off x="762000" y="4850702"/>
            <a:ext cx="10080171" cy="1384995"/>
          </a:xfrm>
          <a:prstGeom prst="rect">
            <a:avLst/>
          </a:prstGeom>
          <a:noFill/>
        </p:spPr>
        <p:txBody>
          <a:bodyPr wrap="square" rtlCol="0">
            <a:spAutoFit/>
          </a:bodyPr>
          <a:lstStyle/>
          <a:p>
            <a:r>
              <a:rPr lang="en-US" sz="2800" dirty="0">
                <a:effectLst/>
                <a:latin typeface="Arial" panose="020B0604020202020204" pitchFamily="34" charset="0"/>
                <a:ea typeface="Aptos" panose="020B0004020202020204" pitchFamily="34" charset="0"/>
              </a:rPr>
              <a:t>IPAN’s proposed alternative </a:t>
            </a:r>
            <a:r>
              <a:rPr lang="en-US" sz="2800" dirty="0" err="1">
                <a:effectLst/>
                <a:latin typeface="Arial" panose="020B0604020202020204" pitchFamily="34" charset="0"/>
                <a:ea typeface="Aptos" panose="020B0004020202020204" pitchFamily="34" charset="0"/>
              </a:rPr>
              <a:t>defence</a:t>
            </a:r>
            <a:r>
              <a:rPr lang="en-US" sz="2800" dirty="0">
                <a:effectLst/>
                <a:latin typeface="Arial" panose="020B0604020202020204" pitchFamily="34" charset="0"/>
                <a:ea typeface="Aptos" panose="020B0004020202020204" pitchFamily="34" charset="0"/>
              </a:rPr>
              <a:t> policy presupposes a </a:t>
            </a:r>
            <a:r>
              <a:rPr lang="en-US" sz="2800" dirty="0">
                <a:latin typeface="Arial" panose="020B0604020202020204" pitchFamily="34" charset="0"/>
                <a:ea typeface="Aptos" panose="020B0004020202020204" pitchFamily="34" charset="0"/>
              </a:rPr>
              <a:t>genuinely independent nation with established Treaty(s) between the First Nations People and the  settler community.</a:t>
            </a:r>
            <a:endParaRPr lang="en-AU" sz="2800" dirty="0"/>
          </a:p>
        </p:txBody>
      </p:sp>
    </p:spTree>
    <p:extLst>
      <p:ext uri="{BB962C8B-B14F-4D97-AF65-F5344CB8AC3E}">
        <p14:creationId xmlns:p14="http://schemas.microsoft.com/office/powerpoint/2010/main" val="14060888"/>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67C18-6971-EAC8-0F83-E2E246B4D670}"/>
              </a:ext>
            </a:extLst>
          </p:cNvPr>
          <p:cNvSpPr>
            <a:spLocks noGrp="1"/>
          </p:cNvSpPr>
          <p:nvPr>
            <p:ph type="ctrTitle"/>
          </p:nvPr>
        </p:nvSpPr>
        <p:spPr>
          <a:xfrm>
            <a:off x="2982686" y="617048"/>
            <a:ext cx="7685314" cy="689238"/>
          </a:xfrm>
        </p:spPr>
        <p:txBody>
          <a:bodyPr>
            <a:normAutofit/>
          </a:bodyPr>
          <a:lstStyle/>
          <a:p>
            <a:pPr algn="l"/>
            <a:r>
              <a:rPr lang="en-AU" sz="2400" b="1" dirty="0">
                <a:solidFill>
                  <a:srgbClr val="0070C0"/>
                </a:solidFill>
                <a:latin typeface="Arial" panose="020B0604020202020204" pitchFamily="34" charset="0"/>
                <a:cs typeface="Arial" panose="020B0604020202020204" pitchFamily="34" charset="0"/>
              </a:rPr>
              <a:t>                                                 Alternative Defence - 5</a:t>
            </a:r>
          </a:p>
        </p:txBody>
      </p:sp>
      <p:sp>
        <p:nvSpPr>
          <p:cNvPr id="3" name="Subtitle 2">
            <a:extLst>
              <a:ext uri="{FF2B5EF4-FFF2-40B4-BE49-F238E27FC236}">
                <a16:creationId xmlns:a16="http://schemas.microsoft.com/office/drawing/2014/main" id="{C99BD1C5-E86D-C9C3-A4FF-2B55A6E77B9F}"/>
              </a:ext>
            </a:extLst>
          </p:cNvPr>
          <p:cNvSpPr>
            <a:spLocks noGrp="1"/>
          </p:cNvSpPr>
          <p:nvPr>
            <p:ph type="subTitle" idx="1"/>
          </p:nvPr>
        </p:nvSpPr>
        <p:spPr>
          <a:xfrm>
            <a:off x="4604656" y="2379945"/>
            <a:ext cx="6372319" cy="2067595"/>
          </a:xfrm>
        </p:spPr>
        <p:txBody>
          <a:bodyPr/>
          <a:lstStyle/>
          <a:p>
            <a:pPr algn="just">
              <a:lnSpc>
                <a:spcPct val="150000"/>
              </a:lnSpc>
              <a:spcAft>
                <a:spcPts val="800"/>
              </a:spcAft>
            </a:pPr>
            <a:r>
              <a:rPr lang="en-AU" sz="3600" b="1" kern="100" dirty="0">
                <a:effectLst/>
                <a:latin typeface="Arial" panose="020B0604020202020204" pitchFamily="34" charset="0"/>
                <a:ea typeface="Aptos" panose="020B0004020202020204" pitchFamily="34" charset="0"/>
                <a:cs typeface="Arial" panose="020B0604020202020204" pitchFamily="34" charset="0"/>
              </a:rPr>
              <a:t>The first line of defence</a:t>
            </a:r>
          </a:p>
          <a:p>
            <a:pPr algn="just">
              <a:lnSpc>
                <a:spcPct val="150000"/>
              </a:lnSpc>
              <a:spcAft>
                <a:spcPts val="800"/>
              </a:spcAft>
            </a:pPr>
            <a:r>
              <a:rPr lang="en-AU" sz="3600" b="1" kern="100" dirty="0">
                <a:effectLst/>
                <a:latin typeface="Arial" panose="020B0604020202020204" pitchFamily="34" charset="0"/>
                <a:ea typeface="Aptos" panose="020B0004020202020204" pitchFamily="34" charset="0"/>
                <a:cs typeface="Arial" panose="020B0604020202020204" pitchFamily="34" charset="0"/>
              </a:rPr>
              <a:t>    would be diplomacy.</a:t>
            </a:r>
            <a:endParaRPr lang="en-AU" sz="3600" kern="100" dirty="0">
              <a:effectLst/>
              <a:latin typeface="Arial" panose="020B0604020202020204" pitchFamily="34" charset="0"/>
              <a:ea typeface="Aptos" panose="020B0004020202020204" pitchFamily="34" charset="0"/>
              <a:cs typeface="Arial" panose="020B0604020202020204" pitchFamily="34" charset="0"/>
            </a:endParaRPr>
          </a:p>
          <a:p>
            <a:endParaRPr lang="en-AU" dirty="0"/>
          </a:p>
        </p:txBody>
      </p:sp>
      <p:pic>
        <p:nvPicPr>
          <p:cNvPr id="7" name="Picture 6" descr="A blue planet with a map of australia&#10;&#10;Description automatically generated">
            <a:extLst>
              <a:ext uri="{FF2B5EF4-FFF2-40B4-BE49-F238E27FC236}">
                <a16:creationId xmlns:a16="http://schemas.microsoft.com/office/drawing/2014/main" id="{5F148496-F846-BB5B-9BAC-F48514760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423" y="617047"/>
            <a:ext cx="1283154" cy="1176332"/>
          </a:xfrm>
          <a:prstGeom prst="rect">
            <a:avLst/>
          </a:prstGeom>
        </p:spPr>
      </p:pic>
      <p:sp>
        <p:nvSpPr>
          <p:cNvPr id="11" name="TextBox 10">
            <a:extLst>
              <a:ext uri="{FF2B5EF4-FFF2-40B4-BE49-F238E27FC236}">
                <a16:creationId xmlns:a16="http://schemas.microsoft.com/office/drawing/2014/main" id="{8546319C-930D-5683-BFE1-D649D82E150B}"/>
              </a:ext>
            </a:extLst>
          </p:cNvPr>
          <p:cNvSpPr txBox="1"/>
          <p:nvPr/>
        </p:nvSpPr>
        <p:spPr>
          <a:xfrm>
            <a:off x="762000" y="4850702"/>
            <a:ext cx="10080171" cy="1766894"/>
          </a:xfrm>
          <a:prstGeom prst="rect">
            <a:avLst/>
          </a:prstGeom>
          <a:noFill/>
        </p:spPr>
        <p:txBody>
          <a:bodyPr wrap="square" rtlCol="0">
            <a:spAutoFit/>
          </a:bodyPr>
          <a:lstStyle/>
          <a:p>
            <a:pPr>
              <a:lnSpc>
                <a:spcPct val="115000"/>
              </a:lnSpc>
              <a:spcAft>
                <a:spcPts val="800"/>
              </a:spcAft>
            </a:pPr>
            <a:r>
              <a:rPr lang="en-AU" sz="2400" kern="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An alternative self-defence policy would place primary reliance on the critical tools of diplomacy to foresee and resolve international differences and to develop positive and peaceful relations with all countries based on equality and mutual respect.</a:t>
            </a:r>
            <a:endParaRPr lang="en-AU" sz="24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9F3917C9-1003-CA99-F9E1-7EEE58F8399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15025" y="1893216"/>
            <a:ext cx="2793304" cy="2976271"/>
          </a:xfrm>
          <a:prstGeom prst="rect">
            <a:avLst/>
          </a:prstGeom>
        </p:spPr>
      </p:pic>
    </p:spTree>
    <p:extLst>
      <p:ext uri="{BB962C8B-B14F-4D97-AF65-F5344CB8AC3E}">
        <p14:creationId xmlns:p14="http://schemas.microsoft.com/office/powerpoint/2010/main" val="3502366263"/>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67C18-6971-EAC8-0F83-E2E246B4D670}"/>
              </a:ext>
            </a:extLst>
          </p:cNvPr>
          <p:cNvSpPr>
            <a:spLocks noGrp="1"/>
          </p:cNvSpPr>
          <p:nvPr>
            <p:ph type="ctrTitle"/>
          </p:nvPr>
        </p:nvSpPr>
        <p:spPr>
          <a:xfrm>
            <a:off x="2982686" y="261397"/>
            <a:ext cx="7685314" cy="740089"/>
          </a:xfrm>
        </p:spPr>
        <p:txBody>
          <a:bodyPr>
            <a:normAutofit/>
          </a:bodyPr>
          <a:lstStyle/>
          <a:p>
            <a:pPr algn="l"/>
            <a:r>
              <a:rPr lang="en-AU" sz="2400" b="1" dirty="0">
                <a:solidFill>
                  <a:srgbClr val="0070C0"/>
                </a:solidFill>
                <a:latin typeface="Arial" panose="020B0604020202020204" pitchFamily="34" charset="0"/>
                <a:cs typeface="Arial" panose="020B0604020202020204" pitchFamily="34" charset="0"/>
              </a:rPr>
              <a:t>                                                 Alternative Defence - 6</a:t>
            </a:r>
          </a:p>
        </p:txBody>
      </p:sp>
      <p:sp>
        <p:nvSpPr>
          <p:cNvPr id="3" name="Subtitle 2">
            <a:extLst>
              <a:ext uri="{FF2B5EF4-FFF2-40B4-BE49-F238E27FC236}">
                <a16:creationId xmlns:a16="http://schemas.microsoft.com/office/drawing/2014/main" id="{C99BD1C5-E86D-C9C3-A4FF-2B55A6E77B9F}"/>
              </a:ext>
            </a:extLst>
          </p:cNvPr>
          <p:cNvSpPr>
            <a:spLocks noGrp="1"/>
          </p:cNvSpPr>
          <p:nvPr>
            <p:ph type="subTitle" idx="1"/>
          </p:nvPr>
        </p:nvSpPr>
        <p:spPr>
          <a:xfrm>
            <a:off x="3940630" y="2024742"/>
            <a:ext cx="6727370" cy="1404257"/>
          </a:xfrm>
        </p:spPr>
        <p:txBody>
          <a:bodyPr/>
          <a:lstStyle/>
          <a:p>
            <a:r>
              <a:rPr lang="en-AU" sz="3600" b="1" kern="100" dirty="0">
                <a:effectLst/>
                <a:latin typeface="Arial" panose="020B0604020202020204" pitchFamily="34" charset="0"/>
                <a:ea typeface="Aptos" panose="020B0004020202020204" pitchFamily="34" charset="0"/>
                <a:cs typeface="Arial" panose="020B0604020202020204" pitchFamily="34" charset="0"/>
              </a:rPr>
              <a:t>Self defence policy based on non-nuclear, armed neutrality</a:t>
            </a:r>
            <a:endParaRPr lang="en-AU" sz="3600" kern="100" dirty="0">
              <a:effectLst/>
              <a:latin typeface="Arial" panose="020B0604020202020204" pitchFamily="34" charset="0"/>
              <a:ea typeface="Aptos" panose="020B0004020202020204" pitchFamily="34" charset="0"/>
              <a:cs typeface="Arial" panose="020B0604020202020204" pitchFamily="34" charset="0"/>
            </a:endParaRPr>
          </a:p>
          <a:p>
            <a:endParaRPr lang="en-AU" dirty="0"/>
          </a:p>
        </p:txBody>
      </p:sp>
      <p:pic>
        <p:nvPicPr>
          <p:cNvPr id="7" name="Picture 6" descr="A blue planet with a map of australia&#10;&#10;Description automatically generated">
            <a:extLst>
              <a:ext uri="{FF2B5EF4-FFF2-40B4-BE49-F238E27FC236}">
                <a16:creationId xmlns:a16="http://schemas.microsoft.com/office/drawing/2014/main" id="{5F148496-F846-BB5B-9BAC-F48514760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423" y="366676"/>
            <a:ext cx="1283154" cy="1176332"/>
          </a:xfrm>
          <a:prstGeom prst="rect">
            <a:avLst/>
          </a:prstGeom>
        </p:spPr>
      </p:pic>
      <p:sp>
        <p:nvSpPr>
          <p:cNvPr id="11" name="TextBox 10">
            <a:extLst>
              <a:ext uri="{FF2B5EF4-FFF2-40B4-BE49-F238E27FC236}">
                <a16:creationId xmlns:a16="http://schemas.microsoft.com/office/drawing/2014/main" id="{8546319C-930D-5683-BFE1-D649D82E150B}"/>
              </a:ext>
            </a:extLst>
          </p:cNvPr>
          <p:cNvSpPr txBox="1"/>
          <p:nvPr/>
        </p:nvSpPr>
        <p:spPr>
          <a:xfrm>
            <a:off x="598714" y="3802761"/>
            <a:ext cx="11103429" cy="2793842"/>
          </a:xfrm>
          <a:prstGeom prst="rect">
            <a:avLst/>
          </a:prstGeom>
          <a:noFill/>
        </p:spPr>
        <p:txBody>
          <a:bodyPr wrap="square" rtlCol="0">
            <a:spAutoFit/>
          </a:bodyPr>
          <a:lstStyle/>
          <a:p>
            <a:pPr algn="just">
              <a:lnSpc>
                <a:spcPct val="150000"/>
              </a:lnSpc>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Australia would embrace a policy based on the principle of “</a:t>
            </a:r>
            <a:r>
              <a:rPr lang="en-US" sz="2400" b="1" kern="100" dirty="0">
                <a:effectLst/>
                <a:latin typeface="Arial" panose="020B0604020202020204" pitchFamily="34" charset="0"/>
                <a:ea typeface="Aptos" panose="020B0004020202020204" pitchFamily="34" charset="0"/>
                <a:cs typeface="Arial" panose="020B0604020202020204" pitchFamily="34" charset="0"/>
              </a:rPr>
              <a:t>non-nuclear, </a:t>
            </a:r>
            <a:r>
              <a:rPr lang="en-US" sz="2400" kern="100" dirty="0">
                <a:effectLst/>
                <a:latin typeface="Arial" panose="020B0604020202020204" pitchFamily="34" charset="0"/>
                <a:ea typeface="Aptos" panose="020B0004020202020204" pitchFamily="34" charset="0"/>
                <a:cs typeface="Arial" panose="020B0604020202020204" pitchFamily="34" charset="0"/>
              </a:rPr>
              <a:t>Armed Neutrality”. Non-alignment could be a step towards neutrality.</a:t>
            </a:r>
            <a:r>
              <a:rPr lang="en-AU" sz="2400" kern="100" dirty="0">
                <a:latin typeface="Arial" panose="020B0604020202020204" pitchFamily="34" charset="0"/>
                <a:ea typeface="Aptos" panose="020B0004020202020204" pitchFamily="34" charset="0"/>
                <a:cs typeface="Arial" panose="020B0604020202020204" pitchFamily="34" charset="0"/>
              </a:rPr>
              <a:t> </a:t>
            </a:r>
            <a:r>
              <a:rPr lang="en-US" sz="2400" kern="100" dirty="0">
                <a:effectLst/>
                <a:latin typeface="Arial" panose="020B0604020202020204" pitchFamily="34" charset="0"/>
                <a:ea typeface="Aptos" panose="020B0004020202020204" pitchFamily="34" charset="0"/>
                <a:cs typeface="Arial" panose="020B0604020202020204" pitchFamily="34" charset="0"/>
              </a:rPr>
              <a:t>'Neutrality' means that Australia would have no involvement in any wars between other countries. It would prevent Australian territory being used in such wars. This necessarily means </a:t>
            </a:r>
            <a:r>
              <a:rPr lang="en-US" sz="2400" b="1" kern="100" dirty="0">
                <a:effectLst/>
                <a:latin typeface="Arial" panose="020B0604020202020204" pitchFamily="34" charset="0"/>
                <a:ea typeface="Aptos" panose="020B0004020202020204" pitchFamily="34" charset="0"/>
                <a:cs typeface="Arial" panose="020B0604020202020204" pitchFamily="34" charset="0"/>
              </a:rPr>
              <a:t>ending</a:t>
            </a:r>
            <a:r>
              <a:rPr lang="en-US" sz="2400" kern="100" dirty="0">
                <a:effectLst/>
                <a:latin typeface="Arial" panose="020B0604020202020204" pitchFamily="34" charset="0"/>
                <a:ea typeface="Aptos" panose="020B0004020202020204" pitchFamily="34" charset="0"/>
                <a:cs typeface="Arial" panose="020B0604020202020204" pitchFamily="34" charset="0"/>
              </a:rPr>
              <a:t> foreign military bases on our soil. </a:t>
            </a:r>
            <a:endParaRPr lang="en-AU" sz="2400" kern="100" dirty="0">
              <a:effectLst/>
              <a:latin typeface="Arial" panose="020B0604020202020204" pitchFamily="34" charset="0"/>
              <a:ea typeface="Aptos" panose="020B0004020202020204" pitchFamily="34" charset="0"/>
              <a:cs typeface="Arial" panose="020B0604020202020204" pitchFamily="34" charset="0"/>
            </a:endParaRPr>
          </a:p>
        </p:txBody>
      </p:sp>
      <p:pic>
        <p:nvPicPr>
          <p:cNvPr id="5" name="Picture 4" descr="A no radiation sign&#10;&#10;Description automatically generated">
            <a:extLst>
              <a:ext uri="{FF2B5EF4-FFF2-40B4-BE49-F238E27FC236}">
                <a16:creationId xmlns:a16="http://schemas.microsoft.com/office/drawing/2014/main" id="{89CC6642-BD89-A9D9-A680-7D829E67CA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423" y="1835024"/>
            <a:ext cx="1675720" cy="1675720"/>
          </a:xfrm>
          <a:prstGeom prst="rect">
            <a:avLst/>
          </a:prstGeom>
        </p:spPr>
      </p:pic>
    </p:spTree>
    <p:extLst>
      <p:ext uri="{BB962C8B-B14F-4D97-AF65-F5344CB8AC3E}">
        <p14:creationId xmlns:p14="http://schemas.microsoft.com/office/powerpoint/2010/main" val="3718216411"/>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67C18-6971-EAC8-0F83-E2E246B4D670}"/>
              </a:ext>
            </a:extLst>
          </p:cNvPr>
          <p:cNvSpPr>
            <a:spLocks noGrp="1"/>
          </p:cNvSpPr>
          <p:nvPr>
            <p:ph type="ctrTitle"/>
          </p:nvPr>
        </p:nvSpPr>
        <p:spPr>
          <a:xfrm>
            <a:off x="2982686" y="261397"/>
            <a:ext cx="7685314" cy="740089"/>
          </a:xfrm>
        </p:spPr>
        <p:txBody>
          <a:bodyPr>
            <a:normAutofit/>
          </a:bodyPr>
          <a:lstStyle/>
          <a:p>
            <a:pPr algn="l"/>
            <a:r>
              <a:rPr lang="en-AU" sz="2400" b="1" dirty="0">
                <a:solidFill>
                  <a:srgbClr val="0070C0"/>
                </a:solidFill>
                <a:latin typeface="Arial" panose="020B0604020202020204" pitchFamily="34" charset="0"/>
                <a:cs typeface="Arial" panose="020B0604020202020204" pitchFamily="34" charset="0"/>
              </a:rPr>
              <a:t>                                                 Alternative Defence - 7</a:t>
            </a:r>
          </a:p>
        </p:txBody>
      </p:sp>
      <p:sp>
        <p:nvSpPr>
          <p:cNvPr id="3" name="Subtitle 2">
            <a:extLst>
              <a:ext uri="{FF2B5EF4-FFF2-40B4-BE49-F238E27FC236}">
                <a16:creationId xmlns:a16="http://schemas.microsoft.com/office/drawing/2014/main" id="{C99BD1C5-E86D-C9C3-A4FF-2B55A6E77B9F}"/>
              </a:ext>
            </a:extLst>
          </p:cNvPr>
          <p:cNvSpPr>
            <a:spLocks noGrp="1"/>
          </p:cNvSpPr>
          <p:nvPr>
            <p:ph type="subTitle" idx="1"/>
          </p:nvPr>
        </p:nvSpPr>
        <p:spPr>
          <a:xfrm>
            <a:off x="3940630" y="2024742"/>
            <a:ext cx="6727370" cy="1404257"/>
          </a:xfrm>
        </p:spPr>
        <p:txBody>
          <a:bodyPr/>
          <a:lstStyle/>
          <a:p>
            <a:pPr>
              <a:lnSpc>
                <a:spcPct val="115000"/>
              </a:lnSpc>
              <a:spcAft>
                <a:spcPts val="800"/>
              </a:spcAft>
            </a:pPr>
            <a:r>
              <a:rPr lang="en-AU" sz="3600" b="1" kern="100" dirty="0">
                <a:effectLst/>
                <a:latin typeface="Arial" panose="020B0604020202020204" pitchFamily="34" charset="0"/>
                <a:ea typeface="Aptos" panose="020B0004020202020204" pitchFamily="34" charset="0"/>
                <a:cs typeface="Arial" panose="020B0604020202020204" pitchFamily="34" charset="0"/>
              </a:rPr>
              <a:t>Neutral but not isolationist</a:t>
            </a:r>
            <a:endParaRPr lang="en-AU" sz="3600" kern="100" dirty="0">
              <a:effectLst/>
              <a:latin typeface="Arial" panose="020B0604020202020204" pitchFamily="34" charset="0"/>
              <a:ea typeface="Aptos" panose="020B0004020202020204" pitchFamily="34" charset="0"/>
              <a:cs typeface="Arial" panose="020B0604020202020204" pitchFamily="34" charset="0"/>
            </a:endParaRPr>
          </a:p>
          <a:p>
            <a:endParaRPr lang="en-AU" dirty="0"/>
          </a:p>
        </p:txBody>
      </p:sp>
      <p:pic>
        <p:nvPicPr>
          <p:cNvPr id="7" name="Picture 6" descr="A blue planet with a map of australia&#10;&#10;Description automatically generated">
            <a:extLst>
              <a:ext uri="{FF2B5EF4-FFF2-40B4-BE49-F238E27FC236}">
                <a16:creationId xmlns:a16="http://schemas.microsoft.com/office/drawing/2014/main" id="{5F148496-F846-BB5B-9BAC-F48514760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423" y="366676"/>
            <a:ext cx="1283154" cy="1176332"/>
          </a:xfrm>
          <a:prstGeom prst="rect">
            <a:avLst/>
          </a:prstGeom>
        </p:spPr>
      </p:pic>
      <p:sp>
        <p:nvSpPr>
          <p:cNvPr id="11" name="TextBox 10">
            <a:extLst>
              <a:ext uri="{FF2B5EF4-FFF2-40B4-BE49-F238E27FC236}">
                <a16:creationId xmlns:a16="http://schemas.microsoft.com/office/drawing/2014/main" id="{8546319C-930D-5683-BFE1-D649D82E150B}"/>
              </a:ext>
            </a:extLst>
          </p:cNvPr>
          <p:cNvSpPr txBox="1"/>
          <p:nvPr/>
        </p:nvSpPr>
        <p:spPr>
          <a:xfrm>
            <a:off x="566058" y="3802761"/>
            <a:ext cx="11136086" cy="2191626"/>
          </a:xfrm>
          <a:prstGeom prst="rect">
            <a:avLst/>
          </a:prstGeom>
          <a:noFill/>
        </p:spPr>
        <p:txBody>
          <a:bodyPr wrap="square" rtlCol="0">
            <a:spAutoFit/>
          </a:bodyPr>
          <a:lstStyle/>
          <a:p>
            <a:pPr>
              <a:lnSpc>
                <a:spcPct val="115000"/>
              </a:lnSpc>
              <a:spcAft>
                <a:spcPts val="800"/>
              </a:spcAft>
            </a:pPr>
            <a:r>
              <a:rPr lang="en-AU" sz="2400" kern="100" dirty="0">
                <a:effectLst/>
                <a:latin typeface="Arial" panose="020B0604020202020204" pitchFamily="34" charset="0"/>
                <a:ea typeface="Aptos" panose="020B0004020202020204" pitchFamily="34" charset="0"/>
                <a:cs typeface="Times New Roman" panose="02020603050405020304" pitchFamily="18" charset="0"/>
              </a:rPr>
              <a:t>This version of neutrality would not be isolationist. To the contrary, it would involve active involvement in international affairs opposing wars of aggression and occupation,</a:t>
            </a:r>
            <a:r>
              <a:rPr lang="en-AU" sz="2400" kern="100" spc="-10" dirty="0">
                <a:effectLst/>
                <a:latin typeface="Arial" panose="020B0604020202020204" pitchFamily="34" charset="0"/>
                <a:ea typeface="Aptos" panose="020B0004020202020204" pitchFamily="34" charset="0"/>
                <a:cs typeface="Times New Roman" panose="02020603050405020304" pitchFamily="18" charset="0"/>
              </a:rPr>
              <a:t> hosting meetings between belligerents, acting as a mediator in disputes between countries and peace building in our region and wider. Austria practises such a version of Neutrality.</a:t>
            </a:r>
            <a:endParaRPr lang="en-AU" sz="24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blue and white illustration of a person holding a flag&#10;&#10;Description automatically generated">
            <a:extLst>
              <a:ext uri="{FF2B5EF4-FFF2-40B4-BE49-F238E27FC236}">
                <a16:creationId xmlns:a16="http://schemas.microsoft.com/office/drawing/2014/main" id="{DFD21E4B-215F-9B28-7757-6DC920974C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423" y="1470851"/>
            <a:ext cx="2263548" cy="2469724"/>
          </a:xfrm>
          <a:prstGeom prst="rect">
            <a:avLst/>
          </a:prstGeom>
        </p:spPr>
      </p:pic>
    </p:spTree>
    <p:extLst>
      <p:ext uri="{BB962C8B-B14F-4D97-AF65-F5344CB8AC3E}">
        <p14:creationId xmlns:p14="http://schemas.microsoft.com/office/powerpoint/2010/main" val="91786681"/>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67C18-6971-EAC8-0F83-E2E246B4D670}"/>
              </a:ext>
            </a:extLst>
          </p:cNvPr>
          <p:cNvSpPr>
            <a:spLocks noGrp="1"/>
          </p:cNvSpPr>
          <p:nvPr>
            <p:ph type="ctrTitle"/>
          </p:nvPr>
        </p:nvSpPr>
        <p:spPr>
          <a:xfrm>
            <a:off x="2945108" y="336290"/>
            <a:ext cx="7685314" cy="740089"/>
          </a:xfrm>
        </p:spPr>
        <p:txBody>
          <a:bodyPr>
            <a:normAutofit/>
          </a:bodyPr>
          <a:lstStyle/>
          <a:p>
            <a:pPr algn="l"/>
            <a:r>
              <a:rPr lang="en-AU" sz="2400" b="1" dirty="0">
                <a:solidFill>
                  <a:srgbClr val="0070C0"/>
                </a:solidFill>
                <a:latin typeface="Arial" panose="020B0604020202020204" pitchFamily="34" charset="0"/>
                <a:cs typeface="Arial" panose="020B0604020202020204" pitchFamily="34" charset="0"/>
              </a:rPr>
              <a:t>                                                 Alternative Defence - 8</a:t>
            </a:r>
          </a:p>
        </p:txBody>
      </p:sp>
      <p:sp>
        <p:nvSpPr>
          <p:cNvPr id="3" name="Subtitle 2">
            <a:extLst>
              <a:ext uri="{FF2B5EF4-FFF2-40B4-BE49-F238E27FC236}">
                <a16:creationId xmlns:a16="http://schemas.microsoft.com/office/drawing/2014/main" id="{C99BD1C5-E86D-C9C3-A4FF-2B55A6E77B9F}"/>
              </a:ext>
            </a:extLst>
          </p:cNvPr>
          <p:cNvSpPr>
            <a:spLocks noGrp="1"/>
          </p:cNvSpPr>
          <p:nvPr>
            <p:ph type="subTitle" idx="1"/>
          </p:nvPr>
        </p:nvSpPr>
        <p:spPr>
          <a:xfrm>
            <a:off x="4548627" y="2161873"/>
            <a:ext cx="6326201" cy="1869487"/>
          </a:xfrm>
        </p:spPr>
        <p:txBody>
          <a:bodyPr>
            <a:normAutofit fontScale="92500"/>
          </a:bodyPr>
          <a:lstStyle/>
          <a:p>
            <a:pPr>
              <a:lnSpc>
                <a:spcPct val="115000"/>
              </a:lnSpc>
              <a:spcAft>
                <a:spcPts val="800"/>
              </a:spcAft>
            </a:pPr>
            <a:r>
              <a:rPr lang="en-AU" sz="3600" b="1" kern="100" spc="-10" dirty="0">
                <a:effectLst/>
                <a:latin typeface="Arial" panose="020B0604020202020204" pitchFamily="34" charset="0"/>
                <a:ea typeface="Aptos" panose="020B0004020202020204" pitchFamily="34" charset="0"/>
                <a:cs typeface="Arial" panose="020B0604020202020204" pitchFamily="34" charset="0"/>
              </a:rPr>
              <a:t>Armed, trained &amp; equipped for territorial self- defence only</a:t>
            </a:r>
            <a:endParaRPr lang="en-AU" sz="3600" kern="100" dirty="0">
              <a:effectLst/>
              <a:latin typeface="Arial" panose="020B0604020202020204" pitchFamily="34" charset="0"/>
              <a:ea typeface="Aptos" panose="020B0004020202020204" pitchFamily="34" charset="0"/>
              <a:cs typeface="Arial" panose="020B0604020202020204" pitchFamily="34" charset="0"/>
            </a:endParaRPr>
          </a:p>
          <a:p>
            <a:endParaRPr lang="en-AU" dirty="0"/>
          </a:p>
        </p:txBody>
      </p:sp>
      <p:pic>
        <p:nvPicPr>
          <p:cNvPr id="7" name="Picture 6" descr="A blue planet with a map of australia&#10;&#10;Description automatically generated">
            <a:extLst>
              <a:ext uri="{FF2B5EF4-FFF2-40B4-BE49-F238E27FC236}">
                <a16:creationId xmlns:a16="http://schemas.microsoft.com/office/drawing/2014/main" id="{5F148496-F846-BB5B-9BAC-F48514760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423" y="366676"/>
            <a:ext cx="1283154" cy="1176332"/>
          </a:xfrm>
          <a:prstGeom prst="rect">
            <a:avLst/>
          </a:prstGeom>
        </p:spPr>
      </p:pic>
      <p:sp>
        <p:nvSpPr>
          <p:cNvPr id="11" name="TextBox 10">
            <a:extLst>
              <a:ext uri="{FF2B5EF4-FFF2-40B4-BE49-F238E27FC236}">
                <a16:creationId xmlns:a16="http://schemas.microsoft.com/office/drawing/2014/main" id="{8546319C-930D-5683-BFE1-D649D82E150B}"/>
              </a:ext>
            </a:extLst>
          </p:cNvPr>
          <p:cNvSpPr txBox="1"/>
          <p:nvPr/>
        </p:nvSpPr>
        <p:spPr>
          <a:xfrm>
            <a:off x="788579" y="3802761"/>
            <a:ext cx="10489021" cy="2718949"/>
          </a:xfrm>
          <a:prstGeom prst="rect">
            <a:avLst/>
          </a:prstGeom>
          <a:noFill/>
        </p:spPr>
        <p:txBody>
          <a:bodyPr wrap="square" rtlCol="0">
            <a:spAutoFit/>
          </a:bodyPr>
          <a:lstStyle/>
          <a:p>
            <a:pPr>
              <a:lnSpc>
                <a:spcPct val="115000"/>
              </a:lnSpc>
              <a:spcAft>
                <a:spcPts val="800"/>
              </a:spcAft>
            </a:pPr>
            <a:endParaRPr lang="en-US" sz="2400" kern="100" dirty="0">
              <a:effectLst/>
              <a:latin typeface="Arial" panose="020B06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2400" kern="100" dirty="0">
                <a:latin typeface="Arial" panose="020B0604020202020204" pitchFamily="34" charset="0"/>
                <a:ea typeface="Aptos" panose="020B0004020202020204" pitchFamily="34" charset="0"/>
                <a:cs typeface="Times New Roman" panose="02020603050405020304" pitchFamily="18" charset="0"/>
              </a:rPr>
              <a:t>‘</a:t>
            </a:r>
            <a:r>
              <a:rPr lang="en-US" sz="2400" kern="100" dirty="0">
                <a:effectLst/>
                <a:latin typeface="Arial" panose="020B0604020202020204" pitchFamily="34" charset="0"/>
                <a:ea typeface="Aptos" panose="020B0004020202020204" pitchFamily="34" charset="0"/>
                <a:cs typeface="Times New Roman" panose="02020603050405020304" pitchFamily="18" charset="0"/>
              </a:rPr>
              <a:t>Armed' means having the capacity to militarily defend Australia effectively against hostile incursions into our sovereign territory. Australia is ideally placed geographically to develop such a policy </a:t>
            </a:r>
            <a:r>
              <a:rPr lang="en-US" sz="2400" kern="100" dirty="0">
                <a:latin typeface="Arial" panose="020B0604020202020204" pitchFamily="34" charset="0"/>
                <a:ea typeface="Aptos" panose="020B0004020202020204" pitchFamily="34" charset="0"/>
                <a:cs typeface="Times New Roman" panose="02020603050405020304" pitchFamily="18" charset="0"/>
              </a:rPr>
              <a:t>with </a:t>
            </a:r>
            <a:r>
              <a:rPr lang="en-US" sz="2400" kern="100" dirty="0">
                <a:effectLst/>
                <a:latin typeface="Arial" panose="020B0604020202020204" pitchFamily="34" charset="0"/>
                <a:ea typeface="Aptos" panose="020B0004020202020204" pitchFamily="34" charset="0"/>
                <a:cs typeface="Times New Roman" panose="02020603050405020304" pitchFamily="18" charset="0"/>
              </a:rPr>
              <a:t>a s</a:t>
            </a:r>
            <a:r>
              <a:rPr lang="en-US" sz="2400" kern="100" dirty="0">
                <a:latin typeface="Arial" panose="020B0604020202020204" pitchFamily="34" charset="0"/>
                <a:ea typeface="Aptos" panose="020B0004020202020204" pitchFamily="34" charset="0"/>
                <a:cs typeface="Times New Roman" panose="02020603050405020304" pitchFamily="18" charset="0"/>
              </a:rPr>
              <a:t>elf </a:t>
            </a:r>
            <a:r>
              <a:rPr lang="en-US" sz="2400" kern="100" dirty="0" err="1">
                <a:latin typeface="Arial" panose="020B0604020202020204" pitchFamily="34" charset="0"/>
                <a:ea typeface="Aptos" panose="020B0004020202020204" pitchFamily="34" charset="0"/>
                <a:cs typeface="Times New Roman" panose="02020603050405020304" pitchFamily="18" charset="0"/>
              </a:rPr>
              <a:t>defence</a:t>
            </a:r>
            <a:r>
              <a:rPr lang="en-US" sz="2400" kern="100" dirty="0">
                <a:latin typeface="Arial" panose="020B0604020202020204" pitchFamily="34" charset="0"/>
                <a:ea typeface="Aptos" panose="020B0004020202020204" pitchFamily="34" charset="0"/>
                <a:cs typeface="Times New Roman" panose="02020603050405020304" pitchFamily="18" charset="0"/>
              </a:rPr>
              <a:t>, like the echidna, so prickly that the cost and pain (to an enemy) is not worth the gain.</a:t>
            </a:r>
            <a:endParaRPr lang="en-AU" sz="24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A group of soldiers holding a flag&#10;&#10;Description automatically generated">
            <a:extLst>
              <a:ext uri="{FF2B5EF4-FFF2-40B4-BE49-F238E27FC236}">
                <a16:creationId xmlns:a16="http://schemas.microsoft.com/office/drawing/2014/main" id="{495F6C4D-8E82-9CB2-26C8-0E8AD2E66A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579" y="1916769"/>
            <a:ext cx="3760048" cy="2114592"/>
          </a:xfrm>
          <a:prstGeom prst="rect">
            <a:avLst/>
          </a:prstGeom>
        </p:spPr>
      </p:pic>
    </p:spTree>
    <p:extLst>
      <p:ext uri="{BB962C8B-B14F-4D97-AF65-F5344CB8AC3E}">
        <p14:creationId xmlns:p14="http://schemas.microsoft.com/office/powerpoint/2010/main" val="911072144"/>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67C18-6971-EAC8-0F83-E2E246B4D670}"/>
              </a:ext>
            </a:extLst>
          </p:cNvPr>
          <p:cNvSpPr>
            <a:spLocks noGrp="1"/>
          </p:cNvSpPr>
          <p:nvPr>
            <p:ph type="ctrTitle"/>
          </p:nvPr>
        </p:nvSpPr>
        <p:spPr>
          <a:xfrm>
            <a:off x="2982686" y="261397"/>
            <a:ext cx="7685314" cy="740089"/>
          </a:xfrm>
        </p:spPr>
        <p:txBody>
          <a:bodyPr>
            <a:normAutofit/>
          </a:bodyPr>
          <a:lstStyle/>
          <a:p>
            <a:pPr algn="l"/>
            <a:r>
              <a:rPr lang="en-AU" sz="2400" b="1" dirty="0">
                <a:solidFill>
                  <a:srgbClr val="0070C0"/>
                </a:solidFill>
                <a:latin typeface="Arial" panose="020B0604020202020204" pitchFamily="34" charset="0"/>
                <a:cs typeface="Arial" panose="020B0604020202020204" pitchFamily="34" charset="0"/>
              </a:rPr>
              <a:t>                                                 Alternative Defence - 9</a:t>
            </a:r>
          </a:p>
        </p:txBody>
      </p:sp>
      <p:sp>
        <p:nvSpPr>
          <p:cNvPr id="3" name="Subtitle 2">
            <a:extLst>
              <a:ext uri="{FF2B5EF4-FFF2-40B4-BE49-F238E27FC236}">
                <a16:creationId xmlns:a16="http://schemas.microsoft.com/office/drawing/2014/main" id="{C99BD1C5-E86D-C9C3-A4FF-2B55A6E77B9F}"/>
              </a:ext>
            </a:extLst>
          </p:cNvPr>
          <p:cNvSpPr>
            <a:spLocks noGrp="1"/>
          </p:cNvSpPr>
          <p:nvPr>
            <p:ph type="subTitle" idx="1"/>
          </p:nvPr>
        </p:nvSpPr>
        <p:spPr>
          <a:xfrm>
            <a:off x="4548627" y="2161873"/>
            <a:ext cx="6326201" cy="1869487"/>
          </a:xfrm>
        </p:spPr>
        <p:txBody>
          <a:bodyPr>
            <a:normAutofit/>
          </a:bodyPr>
          <a:lstStyle/>
          <a:p>
            <a:pPr>
              <a:lnSpc>
                <a:spcPct val="115000"/>
              </a:lnSpc>
              <a:spcAft>
                <a:spcPts val="800"/>
              </a:spcAft>
            </a:pPr>
            <a:r>
              <a:rPr lang="en-AU" sz="3600" b="1" kern="100" dirty="0">
                <a:effectLst/>
                <a:latin typeface="Arial" panose="020B0604020202020204" pitchFamily="34" charset="0"/>
                <a:ea typeface="Aptos" panose="020B0004020202020204" pitchFamily="34" charset="0"/>
                <a:cs typeface="Arial" panose="020B0604020202020204" pitchFamily="34" charset="0"/>
              </a:rPr>
              <a:t>Role of the Australian </a:t>
            </a:r>
          </a:p>
          <a:p>
            <a:pPr>
              <a:lnSpc>
                <a:spcPct val="115000"/>
              </a:lnSpc>
              <a:spcAft>
                <a:spcPts val="800"/>
              </a:spcAft>
            </a:pPr>
            <a:r>
              <a:rPr lang="en-AU" sz="3600" b="1" kern="100" dirty="0">
                <a:latin typeface="Arial" panose="020B0604020202020204" pitchFamily="34" charset="0"/>
                <a:ea typeface="Aptos" panose="020B0004020202020204" pitchFamily="34" charset="0"/>
                <a:cs typeface="Arial" panose="020B0604020202020204" pitchFamily="34" charset="0"/>
              </a:rPr>
              <a:t>(Self) Defence Force</a:t>
            </a:r>
            <a:endParaRPr lang="en-AU" dirty="0"/>
          </a:p>
        </p:txBody>
      </p:sp>
      <p:pic>
        <p:nvPicPr>
          <p:cNvPr id="7" name="Picture 6" descr="A blue planet with a map of australia&#10;&#10;Description automatically generated">
            <a:extLst>
              <a:ext uri="{FF2B5EF4-FFF2-40B4-BE49-F238E27FC236}">
                <a16:creationId xmlns:a16="http://schemas.microsoft.com/office/drawing/2014/main" id="{5F148496-F846-BB5B-9BAC-F48514760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423" y="366676"/>
            <a:ext cx="1283154" cy="1176332"/>
          </a:xfrm>
          <a:prstGeom prst="rect">
            <a:avLst/>
          </a:prstGeom>
        </p:spPr>
      </p:pic>
      <p:sp>
        <p:nvSpPr>
          <p:cNvPr id="11" name="TextBox 10">
            <a:extLst>
              <a:ext uri="{FF2B5EF4-FFF2-40B4-BE49-F238E27FC236}">
                <a16:creationId xmlns:a16="http://schemas.microsoft.com/office/drawing/2014/main" id="{8546319C-930D-5683-BFE1-D649D82E150B}"/>
              </a:ext>
            </a:extLst>
          </p:cNvPr>
          <p:cNvSpPr txBox="1"/>
          <p:nvPr/>
        </p:nvSpPr>
        <p:spPr>
          <a:xfrm>
            <a:off x="788579" y="3802761"/>
            <a:ext cx="10489021" cy="2559611"/>
          </a:xfrm>
          <a:prstGeom prst="rect">
            <a:avLst/>
          </a:prstGeom>
          <a:noFill/>
        </p:spPr>
        <p:txBody>
          <a:bodyPr wrap="square" rtlCol="0">
            <a:spAutoFit/>
          </a:bodyPr>
          <a:lstStyle/>
          <a:p>
            <a:pPr>
              <a:lnSpc>
                <a:spcPct val="115000"/>
              </a:lnSpc>
              <a:spcAft>
                <a:spcPts val="800"/>
              </a:spcAft>
            </a:pPr>
            <a:endParaRPr lang="en-US" sz="2400" kern="100" dirty="0">
              <a:effectLst/>
              <a:latin typeface="Arial" panose="020B06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2800" kern="100" dirty="0">
                <a:effectLst/>
                <a:latin typeface="Arial" panose="020B0604020202020204" pitchFamily="34" charset="0"/>
                <a:ea typeface="Aptos" panose="020B0004020202020204" pitchFamily="34" charset="0"/>
                <a:cs typeface="Times New Roman" panose="02020603050405020304" pitchFamily="18" charset="0"/>
              </a:rPr>
              <a:t>The primary role of the Australian </a:t>
            </a:r>
            <a:r>
              <a:rPr lang="en-US" sz="2800" kern="100" dirty="0" err="1">
                <a:effectLst/>
                <a:latin typeface="Arial" panose="020B0604020202020204" pitchFamily="34" charset="0"/>
                <a:ea typeface="Aptos" panose="020B0004020202020204" pitchFamily="34" charset="0"/>
                <a:cs typeface="Times New Roman" panose="02020603050405020304" pitchFamily="18" charset="0"/>
              </a:rPr>
              <a:t>Defence</a:t>
            </a:r>
            <a:r>
              <a:rPr lang="en-US" sz="2800" kern="100" dirty="0">
                <a:effectLst/>
                <a:latin typeface="Arial" panose="020B0604020202020204" pitchFamily="34" charset="0"/>
                <a:ea typeface="Aptos" panose="020B0004020202020204" pitchFamily="34" charset="0"/>
                <a:cs typeface="Times New Roman" panose="02020603050405020304" pitchFamily="18" charset="0"/>
              </a:rPr>
              <a:t> Force (ADF) would be to safeguard Australian territory and its approach waters within Australia’s 200 nautical miles Exclusive Economic Zone (EEZ), including the area surrounding its offshore territories</a:t>
            </a:r>
            <a:r>
              <a:rPr lang="en-US" sz="1800" kern="100" dirty="0">
                <a:effectLst/>
                <a:latin typeface="Arial" panose="020B0604020202020204" pitchFamily="34" charset="0"/>
                <a:ea typeface="Aptos" panose="020B0004020202020204" pitchFamily="34" charset="0"/>
                <a:cs typeface="Times New Roman" panose="02020603050405020304" pitchFamily="18" charset="0"/>
              </a:rPr>
              <a:t>.</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map of australia with different colored areas&#10;&#10;Description automatically generated">
            <a:extLst>
              <a:ext uri="{FF2B5EF4-FFF2-40B4-BE49-F238E27FC236}">
                <a16:creationId xmlns:a16="http://schemas.microsoft.com/office/drawing/2014/main" id="{C10C00A7-7C64-F2FD-976E-3C8D49CF35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136" y="1694815"/>
            <a:ext cx="3184018" cy="2649468"/>
          </a:xfrm>
          <a:prstGeom prst="rect">
            <a:avLst/>
          </a:prstGeom>
        </p:spPr>
      </p:pic>
    </p:spTree>
    <p:extLst>
      <p:ext uri="{BB962C8B-B14F-4D97-AF65-F5344CB8AC3E}">
        <p14:creationId xmlns:p14="http://schemas.microsoft.com/office/powerpoint/2010/main" val="4054483382"/>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Folder with BR Perth Ppt Presentation</Template>
  <TotalTime>132</TotalTime>
  <Words>1083</Words>
  <Application>Microsoft Office PowerPoint</Application>
  <PresentationFormat>Widescreen</PresentationFormat>
  <Paragraphs>62</Paragraphs>
  <Slides>16</Slides>
  <Notes>1</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Aptos Display</vt:lpstr>
      <vt:lpstr>Arial</vt:lpstr>
      <vt:lpstr>Symbol</vt:lpstr>
      <vt:lpstr>Office Theme</vt:lpstr>
      <vt:lpstr>                                                    Alternative Defence 1</vt:lpstr>
      <vt:lpstr>                                                    Alternative Defence 2</vt:lpstr>
      <vt:lpstr>                                                    Alternative Defence 3</vt:lpstr>
      <vt:lpstr>                                                 Alternative Defence - 4</vt:lpstr>
      <vt:lpstr>                                                 Alternative Defence - 5</vt:lpstr>
      <vt:lpstr>                                                 Alternative Defence - 6</vt:lpstr>
      <vt:lpstr>                                                 Alternative Defence - 7</vt:lpstr>
      <vt:lpstr>                                                 Alternative Defence - 8</vt:lpstr>
      <vt:lpstr>                                                 Alternative Defence - 9</vt:lpstr>
      <vt:lpstr>                                                 Alternative Defence - 10</vt:lpstr>
      <vt:lpstr>                                                 Alternative Defence - 11</vt:lpstr>
      <vt:lpstr>                                                       Alternative Defence - 12</vt:lpstr>
      <vt:lpstr>                                                       Alternative Defence - 13</vt:lpstr>
      <vt:lpstr>                                                       Alternative Defence - 14</vt:lpstr>
      <vt:lpstr>                                                       Alternative Defence - 15</vt:lpstr>
      <vt:lpstr>                                                       Alternative Defence - 16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Bevan Ramsden</dc:creator>
  <cp:lastModifiedBy>Bevan Ramsden</cp:lastModifiedBy>
  <cp:revision>22</cp:revision>
  <dcterms:created xsi:type="dcterms:W3CDTF">2025-02-03T01:52:06Z</dcterms:created>
  <dcterms:modified xsi:type="dcterms:W3CDTF">2025-11-21T02:31:30Z</dcterms:modified>
</cp:coreProperties>
</file>